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6" r:id="rId5"/>
    <p:sldId id="318" r:id="rId6"/>
    <p:sldId id="319" r:id="rId7"/>
    <p:sldId id="330" r:id="rId8"/>
    <p:sldId id="299" r:id="rId9"/>
    <p:sldId id="350" r:id="rId10"/>
    <p:sldId id="349" r:id="rId11"/>
    <p:sldId id="341" r:id="rId12"/>
    <p:sldId id="343" r:id="rId13"/>
    <p:sldId id="344" r:id="rId14"/>
    <p:sldId id="345" r:id="rId15"/>
    <p:sldId id="346" r:id="rId16"/>
    <p:sldId id="347" r:id="rId17"/>
    <p:sldId id="342" r:id="rId18"/>
    <p:sldId id="348" r:id="rId19"/>
    <p:sldId id="332" r:id="rId20"/>
    <p:sldId id="310" r:id="rId21"/>
    <p:sldId id="333" r:id="rId22"/>
    <p:sldId id="334" r:id="rId23"/>
    <p:sldId id="335" r:id="rId24"/>
    <p:sldId id="336" r:id="rId25"/>
    <p:sldId id="337" r:id="rId26"/>
    <p:sldId id="338" r:id="rId27"/>
    <p:sldId id="339" r:id="rId28"/>
    <p:sldId id="34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9524FCB-A57B-47CC-882B-37DE6655A049}">
          <p14:sldIdLst>
            <p14:sldId id="256"/>
            <p14:sldId id="318"/>
            <p14:sldId id="319"/>
            <p14:sldId id="330"/>
            <p14:sldId id="299"/>
            <p14:sldId id="350"/>
            <p14:sldId id="349"/>
            <p14:sldId id="341"/>
            <p14:sldId id="343"/>
            <p14:sldId id="344"/>
            <p14:sldId id="345"/>
            <p14:sldId id="346"/>
            <p14:sldId id="347"/>
            <p14:sldId id="342"/>
            <p14:sldId id="348"/>
            <p14:sldId id="332"/>
            <p14:sldId id="310"/>
            <p14:sldId id="333"/>
            <p14:sldId id="334"/>
            <p14:sldId id="335"/>
            <p14:sldId id="336"/>
            <p14:sldId id="337"/>
            <p14:sldId id="338"/>
            <p14:sldId id="339"/>
            <p14:sldId id="34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C3B654E-4036-F8F0-8732-5947BC18469A}" name="Aggers, Breann (DES)" initials="AB(" userId="S::breann.aggers@des.wa.gov::8af173f4-2cb6-4498-95d3-9235cb4362ca" providerId="AD"/>
  <p188:author id="{682AD25D-C4DE-C762-B9EF-B7684932F09E}" name="Carmony, Kelli (DES)" initials="CK(" userId="S::kelli.carmony@des.wa.gov::b2bca394-6e67-4402-9928-ae87ee0bcde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gebroff, David (DES)" initials="MD(" lastIdx="6" clrIdx="0">
    <p:extLst>
      <p:ext uri="{19B8F6BF-5375-455C-9EA6-DF929625EA0E}">
        <p15:presenceInfo xmlns:p15="http://schemas.microsoft.com/office/powerpoint/2012/main" userId="S-1-5-21-2226630325-536777373-1012264283-25123" providerId="AD"/>
      </p:ext>
    </p:extLst>
  </p:cmAuthor>
  <p:cmAuthor id="2" name="Hoffert, Sean (DES)" initials="HS(" lastIdx="32" clrIdx="1">
    <p:extLst>
      <p:ext uri="{19B8F6BF-5375-455C-9EA6-DF929625EA0E}">
        <p15:presenceInfo xmlns:p15="http://schemas.microsoft.com/office/powerpoint/2012/main" userId="S-1-5-21-188813579-2373590284-2322144608-41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F4"/>
    <a:srgbClr val="D0D8E8"/>
    <a:srgbClr val="6DB33F"/>
    <a:srgbClr val="032B6D"/>
    <a:srgbClr val="ADA6B4"/>
    <a:srgbClr val="A4A3B7"/>
    <a:srgbClr val="021F4E"/>
    <a:srgbClr val="243962"/>
    <a:srgbClr val="28315E"/>
    <a:srgbClr val="055B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930" autoAdjust="0"/>
  </p:normalViewPr>
  <p:slideViewPr>
    <p:cSldViewPr>
      <p:cViewPr varScale="1">
        <p:scale>
          <a:sx n="94" d="100"/>
          <a:sy n="94" d="100"/>
        </p:scale>
        <p:origin x="209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94D073-375B-4414-951B-1CB3216E2BB8}" type="datetimeFigureOut">
              <a:rPr lang="en-US" smtClean="0"/>
              <a:pPr/>
              <a:t>1/13/2023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6C41FE-50D3-409A-B028-0F48A32A3A64}"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mailto:WebsCustomerService@des.wa.gov"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app.leg.wa.gov/RCW/default.aspx?cite=39.26.010"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washingtonptac.org/"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www.ocio.wa.gov/" TargetMode="External"/><Relationship Id="rId5" Type="http://schemas.openxmlformats.org/officeDocument/2006/relationships/hyperlink" Target="http://www.lni.wa.gov/" TargetMode="External"/><Relationship Id="rId4" Type="http://schemas.openxmlformats.org/officeDocument/2006/relationships/hyperlink" Target="http://www.oria.wa.gov/"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other contacts from your organization to your account. Notifications can be turned “on” or “off.” NOTE: Avoid adding the Administrator from Step 1 here. Contacts are for other users. This avoids the scenario where an Admin logs in as a Contact and sees they are not able to make profile changes. WEBS will only allow profile changes by an Admin login. The Admin will already receive notifications when the “notify account administrator of opportunities” button is set to “Yes.”</a:t>
            </a:r>
          </a:p>
        </p:txBody>
      </p:sp>
      <p:sp>
        <p:nvSpPr>
          <p:cNvPr id="4" name="Slide Number Placeholder 3"/>
          <p:cNvSpPr>
            <a:spLocks noGrp="1"/>
          </p:cNvSpPr>
          <p:nvPr>
            <p:ph type="sldNum" sz="quarter" idx="5"/>
          </p:nvPr>
        </p:nvSpPr>
        <p:spPr/>
        <p:txBody>
          <a:bodyPr/>
          <a:lstStyle/>
          <a:p>
            <a:fld id="{906C41FE-50D3-409A-B028-0F48A32A3A64}" type="slidenum">
              <a:rPr lang="en-US" smtClean="0"/>
              <a:pPr/>
              <a:t>12</a:t>
            </a:fld>
            <a:endParaRPr lang="en-US" dirty="0"/>
          </a:p>
        </p:txBody>
      </p:sp>
    </p:spTree>
    <p:extLst>
      <p:ext uri="{BB962C8B-B14F-4D97-AF65-F5344CB8AC3E}">
        <p14:creationId xmlns:p14="http://schemas.microsoft.com/office/powerpoint/2010/main" val="2974202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Type in a Commodity Code or key word that best represents your scope of work. Alternatively, view the entire commodity code list. Check the box next to the code for those that apply and select “Add” at the bottom of the page. Then select “Next.” You only need to choose one commodity code to get through registration. You can add or remove commodity codes at any time by logging in and using Manage Commodity Codes - WEBS uses the commodity code list maintained by National Institute for Government Purchasing (NIGP) and North American Industry Classification System (NAICS). - NIGP Codes are a universal taxonomy for identifying commodities and services in procurement systems. It is available as a 3-digit class code, a 5-digit class-item code, a 7-digit class-</a:t>
            </a:r>
            <a:r>
              <a:rPr lang="en-US" dirty="0" err="1"/>
              <a:t>itemgroup</a:t>
            </a:r>
            <a:r>
              <a:rPr lang="en-US" dirty="0"/>
              <a:t> code, and a detailed 11-digit code. - The North American Industry Classification System (NAICS) classifies business establishments for the purpose of collecting, analyzing, and publishing statistical data related to the U.S. economy. The NAICS industry codes define establishments based on the activities in which they are primarily engaged</a:t>
            </a:r>
          </a:p>
        </p:txBody>
      </p:sp>
      <p:sp>
        <p:nvSpPr>
          <p:cNvPr id="4" name="Slide Number Placeholder 3"/>
          <p:cNvSpPr>
            <a:spLocks noGrp="1"/>
          </p:cNvSpPr>
          <p:nvPr>
            <p:ph type="sldNum" sz="quarter" idx="5"/>
          </p:nvPr>
        </p:nvSpPr>
        <p:spPr/>
        <p:txBody>
          <a:bodyPr/>
          <a:lstStyle/>
          <a:p>
            <a:fld id="{906C41FE-50D3-409A-B028-0F48A32A3A64}" type="slidenum">
              <a:rPr lang="en-US" smtClean="0"/>
              <a:pPr/>
              <a:t>13</a:t>
            </a:fld>
            <a:endParaRPr lang="en-US" dirty="0"/>
          </a:p>
        </p:txBody>
      </p:sp>
    </p:spTree>
    <p:extLst>
      <p:ext uri="{BB962C8B-B14F-4D97-AF65-F5344CB8AC3E}">
        <p14:creationId xmlns:p14="http://schemas.microsoft.com/office/powerpoint/2010/main" val="3842024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the counties in Washington State where you can provide goods and services. . Hold the “ctrl” button on your keyboard to select more than one county.  </a:t>
            </a:r>
          </a:p>
          <a:p>
            <a:r>
              <a:rPr lang="en-US" dirty="0"/>
              <a:t>After you have completed the registration form, the WEBS team will verify your request. You will receive a confirmation email when the verification is completed. It typically takes one business day. </a:t>
            </a:r>
          </a:p>
        </p:txBody>
      </p:sp>
      <p:sp>
        <p:nvSpPr>
          <p:cNvPr id="4" name="Slide Number Placeholder 3"/>
          <p:cNvSpPr>
            <a:spLocks noGrp="1"/>
          </p:cNvSpPr>
          <p:nvPr>
            <p:ph type="sldNum" sz="quarter" idx="5"/>
          </p:nvPr>
        </p:nvSpPr>
        <p:spPr/>
        <p:txBody>
          <a:bodyPr/>
          <a:lstStyle/>
          <a:p>
            <a:fld id="{906C41FE-50D3-409A-B028-0F48A32A3A64}" type="slidenum">
              <a:rPr lang="en-US" smtClean="0"/>
              <a:pPr/>
              <a:t>15</a:t>
            </a:fld>
            <a:endParaRPr lang="en-US" dirty="0"/>
          </a:p>
        </p:txBody>
      </p:sp>
    </p:spTree>
    <p:extLst>
      <p:ext uri="{BB962C8B-B14F-4D97-AF65-F5344CB8AC3E}">
        <p14:creationId xmlns:p14="http://schemas.microsoft.com/office/powerpoint/2010/main" val="1183997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6"/>
            <a:r>
              <a:rPr lang="en-US" dirty="0"/>
              <a:t>We are here to help.</a:t>
            </a:r>
          </a:p>
          <a:p>
            <a:pPr indent="-46"/>
            <a:endParaRPr lang="en-US" dirty="0"/>
          </a:p>
          <a:p>
            <a:pPr marL="0" indent="0">
              <a:buNone/>
            </a:pPr>
            <a:r>
              <a:rPr lang="en-US" sz="1200" dirty="0">
                <a:latin typeface="+mn-lt"/>
              </a:rPr>
              <a:t>Register</a:t>
            </a:r>
            <a:r>
              <a:rPr lang="en-US" sz="1200" baseline="0" dirty="0">
                <a:latin typeface="+mn-lt"/>
              </a:rPr>
              <a:t> for WEBS on the link provided: https://www.des.wa.gov/services/contracting-purchasing/doing-business-state/webs-registration-search-tips </a:t>
            </a:r>
            <a:endParaRPr lang="en-US" sz="1200" dirty="0">
              <a:latin typeface="+mn-lt"/>
            </a:endParaRPr>
          </a:p>
          <a:p>
            <a:pPr marL="0" indent="0">
              <a:buNone/>
            </a:pPr>
            <a:endParaRPr lang="en-US" sz="1200" b="1" dirty="0">
              <a:latin typeface="+mn-lt"/>
            </a:endParaRPr>
          </a:p>
          <a:p>
            <a:pPr marL="0" indent="0">
              <a:buNone/>
            </a:pPr>
            <a:r>
              <a:rPr lang="en-US" sz="1200" b="1" dirty="0">
                <a:latin typeface="+mn-lt"/>
              </a:rPr>
              <a:t>Please</a:t>
            </a:r>
            <a:r>
              <a:rPr lang="en-US" sz="1200" b="1" baseline="0" dirty="0">
                <a:latin typeface="+mn-lt"/>
              </a:rPr>
              <a:t> call our </a:t>
            </a:r>
            <a:r>
              <a:rPr lang="en-US" sz="1200" b="1" dirty="0">
                <a:latin typeface="+mn-lt"/>
              </a:rPr>
              <a:t>WEBS Customer Service during regular</a:t>
            </a:r>
            <a:r>
              <a:rPr lang="en-US" sz="1200" b="1" baseline="0" dirty="0">
                <a:latin typeface="+mn-lt"/>
              </a:rPr>
              <a:t> business hours </a:t>
            </a:r>
            <a:r>
              <a:rPr lang="en-US" sz="1200" dirty="0">
                <a:latin typeface="+mn-lt"/>
              </a:rPr>
              <a:t>((360-902-7400, </a:t>
            </a:r>
            <a:r>
              <a:rPr lang="en-US" sz="1200" dirty="0">
                <a:latin typeface="+mn-lt"/>
                <a:hlinkClick r:id="rId3"/>
              </a:rPr>
              <a:t>WebsCustomerService@des.wa.gov</a:t>
            </a:r>
            <a:r>
              <a:rPr lang="en-US" sz="1200" dirty="0">
                <a:latin typeface="+mn-lt"/>
              </a:rPr>
              <a:t>)</a:t>
            </a:r>
            <a:endParaRPr lang="en-US" sz="1800" dirty="0">
              <a:latin typeface="+mn-lt"/>
            </a:endParaRPr>
          </a:p>
          <a:p>
            <a:pPr indent="-46"/>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6C41FE-50D3-409A-B028-0F48A32A3A6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7565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baseline="0" dirty="0"/>
              <a:t> will post a copy of the slides in WEBS for folks to review/use hyperlinks</a:t>
            </a:r>
          </a:p>
          <a:p>
            <a:r>
              <a:rPr lang="en-US" baseline="0" dirty="0"/>
              <a:t>PTAC has a center in every region in the state. </a:t>
            </a:r>
          </a:p>
          <a:p>
            <a:endParaRPr lang="en-US" baseline="0" dirty="0"/>
          </a:p>
          <a:p>
            <a:endParaRPr lang="en-US" baseline="0" dirty="0"/>
          </a:p>
          <a:p>
            <a:r>
              <a:rPr lang="en-US" baseline="0" dirty="0"/>
              <a:t>Now, I am going to turn it back over to Erin, to talk about WA state recognized businesses. </a:t>
            </a:r>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17</a:t>
            </a:fld>
            <a:endParaRPr lang="en-US" dirty="0"/>
          </a:p>
        </p:txBody>
      </p:sp>
    </p:spTree>
    <p:extLst>
      <p:ext uri="{BB962C8B-B14F-4D97-AF65-F5344CB8AC3E}">
        <p14:creationId xmlns:p14="http://schemas.microsoft.com/office/powerpoint/2010/main" val="1004159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nSpc>
                <a:spcPct val="200000"/>
              </a:lnSpc>
              <a:buNone/>
            </a:pPr>
            <a:r>
              <a:rPr lang="en-US" sz="1200" b="0" dirty="0">
                <a:solidFill>
                  <a:srgbClr val="0070C0"/>
                </a:solidFill>
              </a:rPr>
              <a:t>Erin: Washington</a:t>
            </a:r>
            <a:r>
              <a:rPr lang="en-US" sz="1200" b="0" baseline="0" dirty="0">
                <a:solidFill>
                  <a:srgbClr val="0070C0"/>
                </a:solidFill>
              </a:rPr>
              <a:t> State recognized Washington Small Businesses, Washington Veteran Owned Businesses, and OMWBE Certified MWBE/CBE firms.  When the state receives outside funds, additional certifications might be recognized. </a:t>
            </a: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6C41FE-50D3-409A-B028-0F48A32A3A6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466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nSpc>
                <a:spcPct val="200000"/>
              </a:lnSpc>
              <a:buNone/>
            </a:pPr>
            <a:r>
              <a:rPr lang="en-US" sz="1200" b="1" dirty="0">
                <a:solidFill>
                  <a:srgbClr val="0070C0"/>
                </a:solidFill>
              </a:rPr>
              <a:t>Small Businesses</a:t>
            </a:r>
          </a:p>
          <a:p>
            <a:pPr marL="0" indent="0">
              <a:lnSpc>
                <a:spcPct val="200000"/>
              </a:lnSpc>
              <a:buNone/>
            </a:pPr>
            <a:endParaRPr lang="en-US" sz="1200" b="1" dirty="0">
              <a:solidFill>
                <a:srgbClr val="0070C0"/>
              </a:solidFill>
              <a:latin typeface="+mn-lt"/>
            </a:endParaRPr>
          </a:p>
          <a:p>
            <a:pPr marL="0" indent="0">
              <a:lnSpc>
                <a:spcPct val="200000"/>
              </a:lnSpc>
              <a:buNone/>
            </a:pPr>
            <a:r>
              <a:rPr lang="en-US" sz="1200" b="1" dirty="0">
                <a:latin typeface="+mn-lt"/>
              </a:rPr>
              <a:t>Washington State Law defines</a:t>
            </a:r>
            <a:r>
              <a:rPr lang="en-US" sz="1200" b="1" baseline="0" dirty="0">
                <a:latin typeface="+mn-lt"/>
              </a:rPr>
              <a:t> small business for the state</a:t>
            </a:r>
            <a:r>
              <a:rPr lang="en-US" sz="1200" b="1" dirty="0">
                <a:latin typeface="+mn-lt"/>
              </a:rPr>
              <a:t> </a:t>
            </a:r>
            <a:r>
              <a:rPr lang="en-US" sz="1200" dirty="0">
                <a:latin typeface="+mn-lt"/>
              </a:rPr>
              <a:t>(</a:t>
            </a:r>
            <a:r>
              <a:rPr lang="en-US" sz="1200" dirty="0">
                <a:latin typeface="+mn-lt"/>
                <a:hlinkClick r:id="rId3"/>
              </a:rPr>
              <a:t>RCW 39.26.010</a:t>
            </a:r>
            <a:r>
              <a:rPr lang="en-US" sz="1200" dirty="0">
                <a:latin typeface="+mn-lt"/>
              </a:rPr>
              <a:t>)</a:t>
            </a:r>
          </a:p>
          <a:p>
            <a:endParaRPr lang="en-US" sz="1200" dirty="0">
              <a:latin typeface="+mn-lt"/>
            </a:endParaRPr>
          </a:p>
          <a:p>
            <a:r>
              <a:rPr lang="en-US" sz="1200" dirty="0">
                <a:latin typeface="+mn-lt"/>
              </a:rPr>
              <a:t>You</a:t>
            </a:r>
            <a:r>
              <a:rPr lang="en-US" sz="1200" baseline="0" dirty="0">
                <a:latin typeface="+mn-lt"/>
              </a:rPr>
              <a:t> can be recognized as a</a:t>
            </a:r>
            <a:r>
              <a:rPr lang="en-US" sz="1200" dirty="0">
                <a:latin typeface="+mn-lt"/>
              </a:rPr>
              <a:t> Washington Small Business by:</a:t>
            </a:r>
          </a:p>
          <a:p>
            <a:pPr marL="171450" indent="-171450">
              <a:buFont typeface="Arial" panose="020B0604020202020204" pitchFamily="34" charset="0"/>
              <a:buChar char="•"/>
            </a:pPr>
            <a:r>
              <a:rPr lang="en-US" sz="1200" dirty="0">
                <a:latin typeface="+mn-lt"/>
              </a:rPr>
              <a:t>Self-identified in DES’s Washington’s Electronic Businesses Solution (WEBS). </a:t>
            </a:r>
          </a:p>
          <a:p>
            <a:pPr marL="171450" indent="-171450">
              <a:buFont typeface="Arial" panose="020B0604020202020204" pitchFamily="34" charset="0"/>
              <a:buChar char="•"/>
            </a:pPr>
            <a:r>
              <a:rPr lang="en-US" sz="1200" dirty="0">
                <a:latin typeface="+mn-lt"/>
              </a:rPr>
              <a:t>Attest to meeting the criteria for a small business in WEBS annually. </a:t>
            </a:r>
          </a:p>
          <a:p>
            <a:pPr marL="171450" indent="-171450">
              <a:buFont typeface="Arial" panose="020B0604020202020204" pitchFamily="34" charset="0"/>
              <a:buChar char="•"/>
            </a:pPr>
            <a:endParaRPr lang="en-US" sz="1200" dirty="0">
              <a:latin typeface="+mn-lt"/>
            </a:endParaRPr>
          </a:p>
          <a:p>
            <a:pPr marL="0" indent="0">
              <a:buFont typeface="Arial" panose="020B0604020202020204" pitchFamily="34" charset="0"/>
              <a:buNone/>
            </a:pPr>
            <a:r>
              <a:rPr lang="en-US" sz="1200" dirty="0">
                <a:latin typeface="+mn-lt"/>
              </a:rPr>
              <a:t>These criteria are:</a:t>
            </a:r>
            <a:r>
              <a:rPr lang="en-US" sz="1200" baseline="0" dirty="0">
                <a:latin typeface="+mn-lt"/>
              </a:rPr>
              <a:t> </a:t>
            </a:r>
            <a:endParaRPr lang="en-US" sz="1200" dirty="0">
              <a:latin typeface="+mn-lt"/>
            </a:endParaRPr>
          </a:p>
          <a:p>
            <a:pPr marL="171450" indent="-171450">
              <a:buFont typeface="Arial" panose="020B0604020202020204" pitchFamily="34" charset="0"/>
              <a:buChar char="•"/>
            </a:pPr>
            <a:r>
              <a:rPr lang="en-US" sz="1200" dirty="0">
                <a:latin typeface="+mn-lt"/>
              </a:rPr>
              <a:t>Washington State Enterprise</a:t>
            </a:r>
          </a:p>
          <a:p>
            <a:pPr marL="171450" indent="-171450">
              <a:buFont typeface="Arial" panose="020B0604020202020204" pitchFamily="34" charset="0"/>
              <a:buChar char="•"/>
            </a:pPr>
            <a:r>
              <a:rPr lang="en-US" sz="1200" dirty="0">
                <a:latin typeface="+mn-lt"/>
              </a:rPr>
              <a:t>Less than 50 employees or have gross annual revenue of less than seven million dollars.</a:t>
            </a:r>
          </a:p>
          <a:p>
            <a:pPr marL="171450" indent="-171450">
              <a:buFont typeface="Arial" panose="020B0604020202020204" pitchFamily="34" charset="0"/>
              <a:buChar char="•"/>
            </a:pPr>
            <a:r>
              <a:rPr lang="en-US" sz="1200" dirty="0">
                <a:latin typeface="+mn-lt"/>
              </a:rPr>
              <a:t>Or OMWBE certified. </a:t>
            </a:r>
          </a:p>
          <a:p>
            <a:pPr marL="170718"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6C41FE-50D3-409A-B028-0F48A32A3A6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3866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732"/>
            <a:r>
              <a:rPr lang="en-US" sz="1200" dirty="0">
                <a:solidFill>
                  <a:srgbClr val="0070C0"/>
                </a:solidFill>
              </a:rPr>
              <a:t>Washington State Veteran Owned Businesses</a:t>
            </a:r>
          </a:p>
          <a:p>
            <a:pPr marL="0" lvl="0" indent="-732"/>
            <a:endParaRPr lang="en-US" sz="1200" dirty="0">
              <a:solidFill>
                <a:srgbClr val="0070C0"/>
              </a:solidFill>
            </a:endParaRPr>
          </a:p>
          <a:p>
            <a:pPr marL="0" indent="0">
              <a:buNone/>
            </a:pPr>
            <a:r>
              <a:rPr lang="en-US" sz="1200" dirty="0">
                <a:latin typeface="+mn-lt"/>
              </a:rPr>
              <a:t>The Washington State Department of Veterans Affairs (WDVA) is the sole certifying agency for Washington </a:t>
            </a:r>
            <a:r>
              <a:rPr lang="en-US" sz="1200" kern="1200" dirty="0">
                <a:solidFill>
                  <a:schemeClr val="tx1"/>
                </a:solidFill>
                <a:latin typeface="+mn-lt"/>
                <a:ea typeface="+mn-ea"/>
                <a:cs typeface="+mn-cs"/>
              </a:rPr>
              <a:t>State Veteran and Service Member Owned businesses (</a:t>
            </a:r>
            <a:r>
              <a:rPr lang="en-US" sz="1200" kern="1200" dirty="0">
                <a:solidFill>
                  <a:srgbClr val="0070C0"/>
                </a:solidFill>
                <a:latin typeface="+mn-lt"/>
                <a:ea typeface="+mn-ea"/>
                <a:cs typeface="+mn-cs"/>
              </a:rPr>
              <a:t>www.dva.wa.gov</a:t>
            </a:r>
            <a:r>
              <a:rPr lang="en-US" sz="1200" kern="1200" dirty="0">
                <a:solidFill>
                  <a:schemeClr val="tx1"/>
                </a:solidFill>
                <a:latin typeface="+mn-lt"/>
                <a:ea typeface="+mn-ea"/>
                <a:cs typeface="+mn-cs"/>
              </a:rPr>
              <a:t>).</a:t>
            </a:r>
          </a:p>
          <a:p>
            <a:pPr marL="0" indent="0">
              <a:buNone/>
            </a:pPr>
            <a:endParaRPr lang="en-US" sz="1200" b="1" kern="1200" dirty="0">
              <a:solidFill>
                <a:schemeClr val="tx1"/>
              </a:solidFill>
              <a:latin typeface="+mn-lt"/>
              <a:ea typeface="+mn-ea"/>
              <a:cs typeface="+mn-cs"/>
            </a:endParaRPr>
          </a:p>
          <a:p>
            <a:pPr marL="0" indent="0">
              <a:buNone/>
            </a:pPr>
            <a:r>
              <a:rPr lang="en-US" sz="1200" b="1" kern="1200" dirty="0">
                <a:solidFill>
                  <a:schemeClr val="tx1"/>
                </a:solidFill>
                <a:latin typeface="+mn-lt"/>
                <a:ea typeface="+mn-ea"/>
                <a:cs typeface="+mn-cs"/>
              </a:rPr>
              <a:t>To become certified, Businesses must provide: </a:t>
            </a:r>
            <a:endParaRPr lang="en-US" sz="1200" kern="1200" dirty="0">
              <a:solidFill>
                <a:schemeClr val="tx1"/>
              </a:solidFill>
              <a:latin typeface="+mn-lt"/>
              <a:ea typeface="+mn-ea"/>
              <a:cs typeface="+mn-cs"/>
            </a:endParaRPr>
          </a:p>
          <a:p>
            <a:r>
              <a:rPr lang="en-US" sz="1100" kern="1200" dirty="0">
                <a:solidFill>
                  <a:schemeClr val="tx1"/>
                </a:solidFill>
                <a:latin typeface="+mn-lt"/>
                <a:ea typeface="+mn-ea"/>
                <a:cs typeface="+mn-cs"/>
              </a:rPr>
              <a:t>Proof of Honorable Veteran Status</a:t>
            </a:r>
          </a:p>
          <a:p>
            <a:r>
              <a:rPr lang="en-US" sz="1100" kern="1200" dirty="0">
                <a:solidFill>
                  <a:schemeClr val="tx1"/>
                </a:solidFill>
                <a:latin typeface="+mn-lt"/>
                <a:ea typeface="+mn-ea"/>
                <a:cs typeface="+mn-cs"/>
              </a:rPr>
              <a:t>Proof of 51% ownership (or 50/50 if spousal or veteran split)</a:t>
            </a:r>
          </a:p>
          <a:p>
            <a:r>
              <a:rPr lang="en-US" sz="1100" kern="1200" dirty="0">
                <a:solidFill>
                  <a:schemeClr val="tx1"/>
                </a:solidFill>
                <a:latin typeface="+mn-lt"/>
                <a:ea typeface="+mn-ea"/>
                <a:cs typeface="+mn-cs"/>
              </a:rPr>
              <a:t>Proof the business is a Washington State Enterprise</a:t>
            </a:r>
          </a:p>
          <a:p>
            <a:pPr marL="0" lvl="0" indent="-732"/>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6C41FE-50D3-409A-B028-0F48A32A3A6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30941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732"/>
            <a:r>
              <a:rPr lang="en-US" sz="1200" dirty="0">
                <a:solidFill>
                  <a:srgbClr val="0070C0"/>
                </a:solidFill>
              </a:rPr>
              <a:t>I am now</a:t>
            </a:r>
            <a:r>
              <a:rPr lang="en-US" sz="1200" baseline="0" dirty="0">
                <a:solidFill>
                  <a:srgbClr val="0070C0"/>
                </a:solidFill>
              </a:rPr>
              <a:t> going to turn it over to </a:t>
            </a:r>
            <a:r>
              <a:rPr lang="en-US" sz="1200" dirty="0">
                <a:solidFill>
                  <a:srgbClr val="0070C0"/>
                </a:solidFill>
              </a:rPr>
              <a:t>Caleb</a:t>
            </a:r>
            <a:r>
              <a:rPr lang="en-US" sz="1200" baseline="0" dirty="0">
                <a:solidFill>
                  <a:srgbClr val="0070C0"/>
                </a:solidFill>
              </a:rPr>
              <a:t> with the Office of Minority and Women’s Owned Businesses.</a:t>
            </a:r>
            <a:endParaRPr lang="en-US" sz="1200" dirty="0">
              <a:solidFill>
                <a:srgbClr val="0070C0"/>
              </a:solidFill>
            </a:endParaRPr>
          </a:p>
          <a:p>
            <a:pPr marL="0" lvl="0" indent="-732"/>
            <a:endParaRPr lang="en-US" sz="1200" dirty="0">
              <a:solidFill>
                <a:srgbClr val="0070C0"/>
              </a:solidFill>
            </a:endParaRPr>
          </a:p>
          <a:p>
            <a:pPr marL="0" lvl="0" indent="-732"/>
            <a:r>
              <a:rPr lang="en-US" sz="1200" dirty="0">
                <a:solidFill>
                  <a:srgbClr val="0070C0"/>
                </a:solidFill>
              </a:rPr>
              <a:t>Minority and Women Owned Businesses</a:t>
            </a:r>
          </a:p>
          <a:p>
            <a:pPr marL="0" lvl="0" indent="-732"/>
            <a:endParaRPr lang="en-US" sz="1200" dirty="0">
              <a:solidFill>
                <a:srgbClr val="0070C0"/>
              </a:solidFill>
            </a:endParaRPr>
          </a:p>
          <a:p>
            <a:pPr marL="0" marR="0" lvl="0" indent="-732"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Minority, Women, and Socially and Economically Disadvantaged Owned Businesses: </a:t>
            </a:r>
          </a:p>
          <a:p>
            <a:pPr marL="0" indent="0">
              <a:buNone/>
            </a:pPr>
            <a:endParaRPr lang="en-US" sz="1200" b="1" dirty="0">
              <a:latin typeface="+mn-lt"/>
            </a:endParaRPr>
          </a:p>
          <a:p>
            <a:pPr marL="0" indent="0">
              <a:buNone/>
            </a:pPr>
            <a:r>
              <a:rPr lang="en-US" sz="1200" dirty="0">
                <a:latin typeface="+mn-lt"/>
              </a:rPr>
              <a:t>The Office of Minority and Women’s Business Enterprises or OMWBE is the sole certifying agency for small businesses owned and controlled by minority, women, and socially and economically disadvantaged persons (</a:t>
            </a:r>
            <a:r>
              <a:rPr lang="en-US" sz="1200" dirty="0">
                <a:solidFill>
                  <a:srgbClr val="0070C0"/>
                </a:solidFill>
                <a:latin typeface="+mn-lt"/>
              </a:rPr>
              <a:t>www.omwbe.wa.gov</a:t>
            </a:r>
            <a:r>
              <a:rPr lang="en-US" sz="1200" dirty="0">
                <a:latin typeface="+mn-lt"/>
              </a:rPr>
              <a:t>).</a:t>
            </a:r>
          </a:p>
          <a:p>
            <a:pPr marL="0" lvl="0" indent="-732"/>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6C41FE-50D3-409A-B028-0F48A32A3A6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7425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latin typeface="+mn-lt"/>
              </a:rPr>
              <a:t>Businesses must be: </a:t>
            </a:r>
          </a:p>
          <a:p>
            <a:pPr marL="171450" indent="-171450">
              <a:buFont typeface="Arial" panose="020B0604020202020204" pitchFamily="34" charset="0"/>
              <a:buChar char="•"/>
            </a:pPr>
            <a:r>
              <a:rPr lang="en-US" sz="1200" dirty="0">
                <a:latin typeface="+mn-lt"/>
              </a:rPr>
              <a:t>For-profit. </a:t>
            </a:r>
          </a:p>
          <a:p>
            <a:pPr marL="171450" indent="-171450">
              <a:buFont typeface="Arial" panose="020B0604020202020204" pitchFamily="34" charset="0"/>
              <a:buChar char="•"/>
            </a:pPr>
            <a:r>
              <a:rPr lang="en-US" sz="1200" dirty="0">
                <a:latin typeface="+mn-lt"/>
              </a:rPr>
              <a:t>A small business according to the U.S. Small Business Administration (see application information) </a:t>
            </a:r>
          </a:p>
          <a:p>
            <a:pPr marL="0" indent="0">
              <a:buNone/>
            </a:pPr>
            <a:endParaRPr lang="en-US" sz="1200" b="1" dirty="0">
              <a:latin typeface="+mn-lt"/>
            </a:endParaRPr>
          </a:p>
          <a:p>
            <a:pPr marL="0" indent="0">
              <a:buNone/>
            </a:pPr>
            <a:r>
              <a:rPr lang="en-US" sz="1200" b="1" dirty="0">
                <a:latin typeface="+mn-lt"/>
              </a:rPr>
              <a:t>Eligible owner(s) must: </a:t>
            </a:r>
          </a:p>
          <a:p>
            <a:pPr marL="171450" indent="-171450">
              <a:buFont typeface="Arial" panose="020B0604020202020204" pitchFamily="34" charset="0"/>
              <a:buChar char="•"/>
            </a:pPr>
            <a:r>
              <a:rPr lang="en-US" sz="1200" dirty="0">
                <a:latin typeface="+mn-lt"/>
              </a:rPr>
              <a:t>Be female, African American/Black, Asian America, Pacific Islander, Hispanic/Latino, Native American, Native Hawaiian, or Alaska Native </a:t>
            </a:r>
          </a:p>
          <a:p>
            <a:pPr marL="171450" indent="-171450">
              <a:buFont typeface="Arial" panose="020B0604020202020204" pitchFamily="34" charset="0"/>
              <a:buChar char="•"/>
            </a:pPr>
            <a:r>
              <a:rPr lang="en-US" sz="1200" dirty="0">
                <a:latin typeface="+mn-lt"/>
              </a:rPr>
              <a:t>Be a U.S. citizen or legal permanent resident (federal only). </a:t>
            </a:r>
          </a:p>
          <a:p>
            <a:pPr marL="171450" indent="-171450">
              <a:buFont typeface="Arial" panose="020B0604020202020204" pitchFamily="34" charset="0"/>
              <a:buChar char="•"/>
            </a:pPr>
            <a:r>
              <a:rPr lang="en-US" sz="1200" dirty="0">
                <a:latin typeface="+mn-lt"/>
              </a:rPr>
              <a:t>Own at least 51% of the business. </a:t>
            </a:r>
          </a:p>
          <a:p>
            <a:pPr marL="171450" indent="-171450">
              <a:buFont typeface="Arial" panose="020B0604020202020204" pitchFamily="34" charset="0"/>
              <a:buChar char="•"/>
            </a:pPr>
            <a:r>
              <a:rPr lang="en-US" sz="1200" dirty="0">
                <a:latin typeface="+mn-lt"/>
              </a:rPr>
              <a:t>Control managerial day-to-day operations. </a:t>
            </a:r>
          </a:p>
          <a:p>
            <a:pPr marL="171450" indent="-171450">
              <a:buFont typeface="Arial" panose="020B0604020202020204" pitchFamily="34" charset="0"/>
              <a:buChar char="•"/>
            </a:pPr>
            <a:r>
              <a:rPr lang="en-US" sz="1200" dirty="0">
                <a:latin typeface="+mn-lt"/>
              </a:rPr>
              <a:t>Have a personal net worth less than $1.32 million not including primary residence or applicant business. </a:t>
            </a:r>
          </a:p>
          <a:p>
            <a:pPr marL="170718"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6C41FE-50D3-409A-B028-0F48A32A3A6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459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6C41FE-50D3-409A-B028-0F48A32A3A64}" type="slidenum">
              <a:rPr lang="en-US" smtClean="0"/>
              <a:pPr/>
              <a:t>2</a:t>
            </a:fld>
            <a:endParaRPr lang="en-US" dirty="0"/>
          </a:p>
        </p:txBody>
      </p:sp>
    </p:spTree>
    <p:extLst>
      <p:ext uri="{BB962C8B-B14F-4D97-AF65-F5344CB8AC3E}">
        <p14:creationId xmlns:p14="http://schemas.microsoft.com/office/powerpoint/2010/main" val="1113713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732"/>
            <a:r>
              <a:rPr lang="en-US" sz="1200" dirty="0">
                <a:solidFill>
                  <a:srgbClr val="0070C0"/>
                </a:solidFill>
              </a:rPr>
              <a:t>Benefits of Certification </a:t>
            </a:r>
          </a:p>
          <a:p>
            <a:pPr marL="0" lvl="0" indent="-732"/>
            <a:endParaRPr lang="en-US" sz="1200" dirty="0">
              <a:solidFill>
                <a:srgbClr val="0070C0"/>
              </a:solidFill>
            </a:endParaRPr>
          </a:p>
          <a:p>
            <a:pPr marL="171450" indent="-171450">
              <a:buFont typeface="Arial" panose="020B0604020202020204" pitchFamily="34" charset="0"/>
              <a:buChar char="•"/>
            </a:pPr>
            <a:r>
              <a:rPr lang="en-US" sz="1200" dirty="0">
                <a:latin typeface="+mn-lt"/>
              </a:rPr>
              <a:t>Boosts a firm’s potential for doing business with government agencies and private companies looking for small diverse firms. </a:t>
            </a:r>
            <a:endParaRPr lang="en-US" sz="800" dirty="0">
              <a:latin typeface="+mn-lt"/>
            </a:endParaRPr>
          </a:p>
          <a:p>
            <a:pPr marL="171450" indent="-171450">
              <a:buFont typeface="Arial" panose="020B0604020202020204" pitchFamily="34" charset="0"/>
              <a:buChar char="•"/>
            </a:pPr>
            <a:r>
              <a:rPr lang="en-US" sz="1200" dirty="0">
                <a:latin typeface="+mn-lt"/>
              </a:rPr>
              <a:t>Projects funded by the U.S. Department of Transportation (USDOT), including highways, aviation, and transit, have enforceable goals for the inclusion of certified firms. Public entities that manage these projects and their prime contractors look to OMWBE’s directory for federally-certified firms.</a:t>
            </a:r>
            <a:endParaRPr lang="en-US" sz="800" dirty="0">
              <a:latin typeface="+mn-lt"/>
            </a:endParaRPr>
          </a:p>
          <a:p>
            <a:pPr marL="171450" indent="-171450">
              <a:buFont typeface="Arial" panose="020B0604020202020204" pitchFamily="34" charset="0"/>
              <a:buChar char="•"/>
            </a:pPr>
            <a:r>
              <a:rPr lang="en-US" sz="1200" dirty="0">
                <a:latin typeface="+mn-lt"/>
              </a:rPr>
              <a:t>Significantly increases a firm’s visibility through listings on important databases for certified firms. </a:t>
            </a:r>
            <a:endParaRPr lang="en-US" sz="800" dirty="0">
              <a:latin typeface="+mn-lt"/>
            </a:endParaRPr>
          </a:p>
          <a:p>
            <a:pPr marL="171450" indent="-171450">
              <a:buFont typeface="Arial" panose="020B0604020202020204" pitchFamily="34" charset="0"/>
              <a:buChar char="•"/>
            </a:pPr>
            <a:r>
              <a:rPr lang="en-US" sz="1200" dirty="0">
                <a:latin typeface="+mn-lt"/>
              </a:rPr>
              <a:t>Increases a firm’s awareness of active bids throughout the state. </a:t>
            </a:r>
            <a:endParaRPr lang="en-US" sz="800" dirty="0">
              <a:latin typeface="+mn-lt"/>
            </a:endParaRPr>
          </a:p>
          <a:p>
            <a:pPr marL="171450" indent="-171450">
              <a:buFont typeface="Arial" panose="020B0604020202020204" pitchFamily="34" charset="0"/>
              <a:buChar char="•"/>
            </a:pPr>
            <a:r>
              <a:rPr lang="en-US" sz="1200" dirty="0">
                <a:latin typeface="+mn-lt"/>
              </a:rPr>
              <a:t>Access to reduced interest rates on business loans through the Linked Deposit Loan Program (for state certified firms). </a:t>
            </a:r>
          </a:p>
          <a:p>
            <a:pPr marL="0" lvl="0" indent="-732"/>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6C41FE-50D3-409A-B028-0F48A32A3A6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66582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6"/>
            <a:r>
              <a:rPr lang="en-US" sz="1200" b="1" dirty="0"/>
              <a:t>Requirements to do business with WA</a:t>
            </a:r>
          </a:p>
          <a:p>
            <a:r>
              <a:rPr lang="en-US" sz="2800" dirty="0"/>
              <a:t>Washington Procurement Technical Assistance Center (</a:t>
            </a:r>
            <a:r>
              <a:rPr lang="en-US" sz="2800" dirty="0">
                <a:hlinkClick r:id="rId3"/>
              </a:rPr>
              <a:t>www.washingtonptac.org</a:t>
            </a:r>
            <a:r>
              <a:rPr lang="en-US" sz="2800" dirty="0"/>
              <a:t>)</a:t>
            </a:r>
          </a:p>
          <a:p>
            <a:r>
              <a:rPr lang="en-US" sz="2800" dirty="0"/>
              <a:t>Regulatory Innovation and Assistance (</a:t>
            </a:r>
            <a:r>
              <a:rPr lang="en-US" sz="2800" dirty="0">
                <a:hlinkClick r:id="rId4"/>
              </a:rPr>
              <a:t>www.oria.wa.gov</a:t>
            </a:r>
            <a:r>
              <a:rPr lang="en-US" sz="2800" dirty="0"/>
              <a:t>) </a:t>
            </a:r>
          </a:p>
          <a:p>
            <a:r>
              <a:rPr lang="en-US" sz="2800" dirty="0"/>
              <a:t>Labor and Industry (</a:t>
            </a:r>
            <a:r>
              <a:rPr lang="en-US" sz="2800" dirty="0">
                <a:hlinkClick r:id="rId5"/>
              </a:rPr>
              <a:t>www.lni.wa.gov</a:t>
            </a:r>
            <a:r>
              <a:rPr lang="en-US" sz="2800" dirty="0"/>
              <a:t>) </a:t>
            </a:r>
          </a:p>
          <a:p>
            <a:r>
              <a:rPr lang="en-US" sz="2800" dirty="0"/>
              <a:t>Office of the Chief Information Officer (</a:t>
            </a:r>
            <a:r>
              <a:rPr lang="en-US" sz="2800" dirty="0">
                <a:hlinkClick r:id="rId6"/>
              </a:rPr>
              <a:t>www.ocio.wa.gov</a:t>
            </a:r>
            <a:r>
              <a:rPr lang="en-US" sz="2800"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6C41FE-50D3-409A-B028-0F48A32A3A6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1955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email</a:t>
            </a:r>
            <a:r>
              <a:rPr lang="en-US" baseline="0" dirty="0"/>
              <a:t> and links </a:t>
            </a:r>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25</a:t>
            </a:fld>
            <a:endParaRPr lang="en-US" dirty="0"/>
          </a:p>
        </p:txBody>
      </p:sp>
    </p:spTree>
    <p:extLst>
      <p:ext uri="{BB962C8B-B14F-4D97-AF65-F5344CB8AC3E}">
        <p14:creationId xmlns:p14="http://schemas.microsoft.com/office/powerpoint/2010/main" val="4089769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Introductions- </a:t>
            </a:r>
          </a:p>
          <a:p>
            <a:r>
              <a:rPr lang="en-US" dirty="0"/>
              <a:t>Please take a moment to Rename yourself in the Participant list. (First and Last Name, Business Name, City/Town)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If small group, have everyone introduce yourself, your organization name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a:t>
            </a:r>
            <a:r>
              <a:rPr lang="en-US" baseline="0" dirty="0"/>
              <a:t>I will introduce myself,. My name is Breann Aggers, and I am a  Specialist with Department of Enterprise Services in Olympia, WA.  I am managing this current contract, and will be resoliciting this contract in 2021.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2) I would also like to have my coworkers from DES introduce themselves. They are here to help me present, and to answer questions about the previous contract and DES.  Ashly McBunch, and Erin Lopez, Can you quickly introduce yourself?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a:t>
            </a:r>
            <a:r>
              <a:rPr lang="en-US" baseline="0" dirty="0"/>
              <a:t> Read out loud participants if they have not introduced themselves.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Share Results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3</a:t>
            </a:fld>
            <a:endParaRPr lang="en-US" dirty="0"/>
          </a:p>
        </p:txBody>
      </p:sp>
    </p:spTree>
    <p:extLst>
      <p:ext uri="{BB962C8B-B14F-4D97-AF65-F5344CB8AC3E}">
        <p14:creationId xmlns:p14="http://schemas.microsoft.com/office/powerpoint/2010/main" val="1363759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indent="0">
              <a:buNone/>
            </a:pPr>
            <a:r>
              <a:rPr lang="en-US" sz="1200" b="1" dirty="0">
                <a:latin typeface="+mn-lt"/>
              </a:rPr>
              <a:t>DES procures</a:t>
            </a:r>
            <a:r>
              <a:rPr lang="en-US" sz="1200" b="1" baseline="0" dirty="0">
                <a:latin typeface="+mn-lt"/>
              </a:rPr>
              <a:t> in two main areas</a:t>
            </a:r>
            <a:endParaRPr lang="en-US" sz="1200" b="1" dirty="0">
              <a:latin typeface="+mn-lt"/>
            </a:endParaRPr>
          </a:p>
          <a:p>
            <a:pPr marL="0" indent="0">
              <a:buNone/>
            </a:pPr>
            <a:endParaRPr lang="en-US" sz="1200" b="1" dirty="0">
              <a:latin typeface="+mn-lt"/>
            </a:endParaRPr>
          </a:p>
          <a:p>
            <a:pPr marL="0" indent="0">
              <a:buNone/>
            </a:pPr>
            <a:r>
              <a:rPr lang="en-US" sz="1200" b="1" dirty="0">
                <a:latin typeface="+mn-lt"/>
              </a:rPr>
              <a:t>Good and services contracting:</a:t>
            </a:r>
            <a:r>
              <a:rPr lang="en-US" sz="1200" dirty="0">
                <a:latin typeface="+mn-lt"/>
              </a:rPr>
              <a:t> DES oversees state master contracts with more than 1,200 private vendors who provide more than $1 billion worth of goods and services each year.  DES purchases over $100 million a year in goods and services for DES operations.  </a:t>
            </a:r>
            <a:r>
              <a:rPr lang="en-US" sz="1200" b="1" dirty="0">
                <a:latin typeface="+mn-lt"/>
              </a:rPr>
              <a:t>This meeting is about 00918</a:t>
            </a:r>
            <a:r>
              <a:rPr lang="en-US" sz="1200" b="1" baseline="0" dirty="0">
                <a:latin typeface="+mn-lt"/>
              </a:rPr>
              <a:t> IT Cabling, which is a Services contract. </a:t>
            </a:r>
            <a:endParaRPr lang="en-US" sz="1200" b="1" dirty="0">
              <a:latin typeface="+mn-lt"/>
            </a:endParaRPr>
          </a:p>
          <a:p>
            <a:pPr marL="0" indent="0">
              <a:buNone/>
            </a:pPr>
            <a:endParaRPr lang="en-US" sz="1200" b="1" dirty="0">
              <a:latin typeface="+mn-lt"/>
            </a:endParaRPr>
          </a:p>
          <a:p>
            <a:pPr marL="0" indent="0">
              <a:buFont typeface="Arial" panose="020B0604020202020204" pitchFamily="34" charset="0"/>
              <a:buNone/>
            </a:pPr>
            <a:r>
              <a:rPr lang="en-US" u="sng" dirty="0"/>
              <a:t>To</a:t>
            </a:r>
            <a:r>
              <a:rPr lang="en-US" u="sng" baseline="0" dirty="0"/>
              <a:t> Do</a:t>
            </a:r>
            <a:r>
              <a:rPr lang="en-US" baseline="0" dirty="0"/>
              <a:t>:  Provide an overview of Enterprise Services’ role in statewide contracts and state procurement.</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u="sng" baseline="0" dirty="0"/>
              <a:t>Speaking Notes:</a:t>
            </a:r>
            <a:endParaRPr lang="en-US" u="sng" dirty="0"/>
          </a:p>
          <a:p>
            <a:pPr marL="171450" indent="-171450">
              <a:buFont typeface="Arial" panose="020B0604020202020204" pitchFamily="34" charset="0"/>
              <a:buChar char="•"/>
            </a:pPr>
            <a:r>
              <a:rPr lang="en-US" dirty="0"/>
              <a:t>Authority:</a:t>
            </a:r>
            <a:r>
              <a:rPr lang="en-US" baseline="0" dirty="0"/>
              <a:t> </a:t>
            </a:r>
            <a:r>
              <a:rPr lang="en-US" dirty="0"/>
              <a:t>Enterprise Services is the </a:t>
            </a:r>
            <a:r>
              <a:rPr lang="en-US" b="1" dirty="0"/>
              <a:t>only</a:t>
            </a:r>
            <a:r>
              <a:rPr lang="en-US" dirty="0"/>
              <a:t> agency empowered to create Master Contracts (RCW term) for use by all agencies in the state of Washington, referred to as statewide contracts. </a:t>
            </a:r>
            <a:r>
              <a:rPr lang="en-US" baseline="0" dirty="0"/>
              <a:t> </a:t>
            </a:r>
            <a:endParaRPr lang="en-US" dirty="0"/>
          </a:p>
          <a:p>
            <a:pPr marL="171450" indent="-171450">
              <a:buFont typeface="Arial" panose="020B0604020202020204" pitchFamily="34" charset="0"/>
              <a:buChar char="•"/>
            </a:pPr>
            <a:r>
              <a:rPr lang="en-US" dirty="0"/>
              <a:t>Procurement</a:t>
            </a:r>
            <a:r>
              <a:rPr lang="en-US" baseline="0" dirty="0"/>
              <a:t> Bridge: </a:t>
            </a:r>
            <a:r>
              <a:rPr lang="en-US" dirty="0"/>
              <a:t>Enterprise Services is not the</a:t>
            </a:r>
            <a:r>
              <a:rPr lang="en-US" baseline="0" dirty="0"/>
              <a:t> only customer for the Master Contract</a:t>
            </a:r>
            <a:r>
              <a:rPr lang="en-US" dirty="0"/>
              <a:t>; Rather, Enterprise</a:t>
            </a:r>
            <a:r>
              <a:rPr lang="en-US" baseline="0" dirty="0"/>
              <a:t> Services </a:t>
            </a:r>
            <a:r>
              <a:rPr lang="en-US" dirty="0"/>
              <a:t>creates the procurement bridge – in accordance with the State’s competitive procurement code – between suppliers and customers to enable customers to acquire the goods/services they need – efficiently and cost-effectively – to perform their mission. </a:t>
            </a:r>
          </a:p>
          <a:p>
            <a:pPr marL="171450" indent="-171450">
              <a:buFont typeface="Arial" panose="020B0604020202020204" pitchFamily="34" charset="0"/>
              <a:buChar char="•"/>
            </a:pPr>
            <a:r>
              <a:rPr lang="en-US" dirty="0"/>
              <a:t>State Procurement Priorities: Enterprise Services implements state procurement priorities through Master Contracts</a:t>
            </a:r>
            <a:r>
              <a:rPr lang="en-US" baseline="0" dirty="0"/>
              <a:t> such as:</a:t>
            </a:r>
            <a:endParaRPr lang="en-US" dirty="0"/>
          </a:p>
          <a:p>
            <a:pPr marL="628650" lvl="1" indent="-171450">
              <a:buFont typeface="Arial" panose="020B0604020202020204" pitchFamily="34" charset="0"/>
              <a:buChar char="•"/>
            </a:pPr>
            <a:r>
              <a:rPr lang="en-US" dirty="0"/>
              <a:t>Green product</a:t>
            </a:r>
            <a:r>
              <a:rPr lang="en-US" baseline="0" dirty="0"/>
              <a:t> preferences (PCBs, recycled content, </a:t>
            </a:r>
            <a:r>
              <a:rPr lang="en-US" baseline="0" dirty="0" err="1"/>
              <a:t>etc</a:t>
            </a:r>
            <a:r>
              <a:rPr lang="en-US" baseline="0" dirty="0"/>
              <a:t>)</a:t>
            </a:r>
            <a:endParaRPr lang="en-US" dirty="0"/>
          </a:p>
          <a:p>
            <a:pPr marL="628650" lvl="1" indent="-171450">
              <a:buFont typeface="Arial" panose="020B0604020202020204" pitchFamily="34" charset="0"/>
              <a:buChar char="•"/>
            </a:pPr>
            <a:r>
              <a:rPr lang="en-US" dirty="0"/>
              <a:t>Small and veteran business inclusion</a:t>
            </a:r>
            <a:r>
              <a:rPr lang="en-US" baseline="0" dirty="0"/>
              <a:t> preferences</a:t>
            </a:r>
            <a:endParaRPr lang="en-US" dirty="0"/>
          </a:p>
          <a:p>
            <a:pPr marL="628650" lvl="1" indent="-171450">
              <a:buFont typeface="Arial" panose="020B0604020202020204" pitchFamily="34" charset="0"/>
              <a:buChar char="•"/>
            </a:pPr>
            <a:r>
              <a:rPr lang="en-US" dirty="0"/>
              <a:t>Economic &amp; Social – e.g., pay equality; wage theft, diverse</a:t>
            </a:r>
            <a:r>
              <a:rPr lang="en-US" baseline="0" dirty="0"/>
              <a:t> subcontractor inclusion, etc.</a:t>
            </a:r>
            <a:endParaRPr lang="en-US" dirty="0"/>
          </a:p>
          <a:p>
            <a:pPr marL="0" indent="0">
              <a:buNone/>
            </a:pPr>
            <a:endParaRPr lang="en-US" sz="1200" dirty="0">
              <a:latin typeface="+mn-lt"/>
            </a:endParaRPr>
          </a:p>
          <a:p>
            <a:pPr marL="0" lvl="0" indent="-732"/>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6C41FE-50D3-409A-B028-0F48A32A3A6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2469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Explain chart: majority of sales with State Agencies. Can NOT show regional spend. </a:t>
            </a:r>
          </a:p>
          <a:p>
            <a:endParaRPr lang="en-US" baseline="0" dirty="0"/>
          </a:p>
          <a:p>
            <a:r>
              <a:rPr lang="en-US" baseline="0" dirty="0"/>
              <a:t>average yearly spend under $5 million. </a:t>
            </a:r>
          </a:p>
          <a:p>
            <a:endParaRPr lang="en-US" baseline="0" dirty="0"/>
          </a:p>
          <a:p>
            <a:r>
              <a:rPr lang="en-US" baseline="0" dirty="0"/>
              <a:t>15 of 16 vendors reported sales over 3 years of contract thus far.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5</a:t>
            </a:fld>
            <a:endParaRPr lang="en-US" dirty="0"/>
          </a:p>
        </p:txBody>
      </p:sp>
    </p:spTree>
    <p:extLst>
      <p:ext uri="{BB962C8B-B14F-4D97-AF65-F5344CB8AC3E}">
        <p14:creationId xmlns:p14="http://schemas.microsoft.com/office/powerpoint/2010/main" val="2395704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Necessary Information: Full name, Tax Identification Number - WEBS may experience issues using the browser Google Chrome. Use Internet Explorer or Mozilla Firefox if you experience issues in Chrome</a:t>
            </a:r>
          </a:p>
        </p:txBody>
      </p:sp>
      <p:sp>
        <p:nvSpPr>
          <p:cNvPr id="4" name="Slide Number Placeholder 3"/>
          <p:cNvSpPr>
            <a:spLocks noGrp="1"/>
          </p:cNvSpPr>
          <p:nvPr>
            <p:ph type="sldNum" sz="quarter" idx="5"/>
          </p:nvPr>
        </p:nvSpPr>
        <p:spPr/>
        <p:txBody>
          <a:bodyPr/>
          <a:lstStyle/>
          <a:p>
            <a:fld id="{906C41FE-50D3-409A-B028-0F48A32A3A64}" type="slidenum">
              <a:rPr lang="en-US" smtClean="0"/>
              <a:pPr/>
              <a:t>8</a:t>
            </a:fld>
            <a:endParaRPr lang="en-US" dirty="0"/>
          </a:p>
        </p:txBody>
      </p:sp>
    </p:spTree>
    <p:extLst>
      <p:ext uri="{BB962C8B-B14F-4D97-AF65-F5344CB8AC3E}">
        <p14:creationId xmlns:p14="http://schemas.microsoft.com/office/powerpoint/2010/main" val="2264813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Review the WEBS Memorandum of Agreement; you cannot register unless you agree. Select “Next” to move on to the next step.</a:t>
            </a:r>
          </a:p>
          <a:p>
            <a:pPr marL="171450" indent="-171450">
              <a:buFontTx/>
              <a:buChar char="-"/>
            </a:pPr>
            <a:r>
              <a:rPr lang="en-US" dirty="0"/>
              <a:t>Step 1: - Fill in the account administrator’s information and company profile.</a:t>
            </a:r>
          </a:p>
        </p:txBody>
      </p:sp>
      <p:sp>
        <p:nvSpPr>
          <p:cNvPr id="4" name="Slide Number Placeholder 3"/>
          <p:cNvSpPr>
            <a:spLocks noGrp="1"/>
          </p:cNvSpPr>
          <p:nvPr>
            <p:ph type="sldNum" sz="quarter" idx="5"/>
          </p:nvPr>
        </p:nvSpPr>
        <p:spPr/>
        <p:txBody>
          <a:bodyPr/>
          <a:lstStyle/>
          <a:p>
            <a:fld id="{906C41FE-50D3-409A-B028-0F48A32A3A64}" type="slidenum">
              <a:rPr lang="en-US" smtClean="0"/>
              <a:pPr/>
              <a:t>9</a:t>
            </a:fld>
            <a:endParaRPr lang="en-US" dirty="0"/>
          </a:p>
        </p:txBody>
      </p:sp>
    </p:spTree>
    <p:extLst>
      <p:ext uri="{BB962C8B-B14F-4D97-AF65-F5344CB8AC3E}">
        <p14:creationId xmlns:p14="http://schemas.microsoft.com/office/powerpoint/2010/main" val="202624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Notify the account administrator of opportunities? This means the address entered above will receive notifications of solicitation opportunities based on the commodity codes that are selected in step 3. If you wish to turn off the notifications, go to Manage Profile &amp; Make Changes to Profile and change this option to “No”. - Display company contact information to other companies for partnering opportunities. This function allows other vendors to search your company in WEBS and contact you for potential partnership opportunities. If you do not want other vendors to view your contact information, go to Manage Profile &amp; Make Changes to Profile and change this option to “No”.</a:t>
            </a:r>
          </a:p>
        </p:txBody>
      </p:sp>
      <p:sp>
        <p:nvSpPr>
          <p:cNvPr id="4" name="Slide Number Placeholder 3"/>
          <p:cNvSpPr>
            <a:spLocks noGrp="1"/>
          </p:cNvSpPr>
          <p:nvPr>
            <p:ph type="sldNum" sz="quarter" idx="5"/>
          </p:nvPr>
        </p:nvSpPr>
        <p:spPr/>
        <p:txBody>
          <a:bodyPr/>
          <a:lstStyle/>
          <a:p>
            <a:fld id="{906C41FE-50D3-409A-B028-0F48A32A3A64}" type="slidenum">
              <a:rPr lang="en-US" smtClean="0"/>
              <a:pPr/>
              <a:t>10</a:t>
            </a:fld>
            <a:endParaRPr lang="en-US" dirty="0"/>
          </a:p>
        </p:txBody>
      </p:sp>
    </p:spTree>
    <p:extLst>
      <p:ext uri="{BB962C8B-B14F-4D97-AF65-F5344CB8AC3E}">
        <p14:creationId xmlns:p14="http://schemas.microsoft.com/office/powerpoint/2010/main" val="3105739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do not wish to enter your company’s ownership demographic, select “No” WEBS Manual Rev 1/9/2020 Page 6 of 21 - If you are not a small business based in Washington, select “Not a Washington-based small business”</a:t>
            </a:r>
          </a:p>
        </p:txBody>
      </p:sp>
      <p:sp>
        <p:nvSpPr>
          <p:cNvPr id="4" name="Slide Number Placeholder 3"/>
          <p:cNvSpPr>
            <a:spLocks noGrp="1"/>
          </p:cNvSpPr>
          <p:nvPr>
            <p:ph type="sldNum" sz="quarter" idx="5"/>
          </p:nvPr>
        </p:nvSpPr>
        <p:spPr/>
        <p:txBody>
          <a:bodyPr/>
          <a:lstStyle/>
          <a:p>
            <a:fld id="{906C41FE-50D3-409A-B028-0F48A32A3A64}" type="slidenum">
              <a:rPr lang="en-US" smtClean="0"/>
              <a:pPr/>
              <a:t>11</a:t>
            </a:fld>
            <a:endParaRPr lang="en-US" dirty="0"/>
          </a:p>
        </p:txBody>
      </p:sp>
    </p:spTree>
    <p:extLst>
      <p:ext uri="{BB962C8B-B14F-4D97-AF65-F5344CB8AC3E}">
        <p14:creationId xmlns:p14="http://schemas.microsoft.com/office/powerpoint/2010/main" val="3970647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470025"/>
          </a:xfrm>
          <a:prstGeom prst="rect">
            <a:avLst/>
          </a:prstGeom>
        </p:spPr>
        <p:txBody>
          <a:bodyPr>
            <a:normAutofit/>
          </a:bodyPr>
          <a:lstStyle>
            <a:lvl1pPr>
              <a:defRPr sz="4200" b="1">
                <a:solidFill>
                  <a:schemeClr val="tx1"/>
                </a:solidFill>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1371600" y="3733800"/>
            <a:ext cx="6400800" cy="1295400"/>
          </a:xfrm>
        </p:spPr>
        <p:txBody>
          <a:bodyPr/>
          <a:lstStyle>
            <a:lvl1pPr marL="0" indent="0" algn="ctr">
              <a:buNone/>
              <a:defRPr i="1">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fld id="{94B2C409-97E4-4FBA-B694-9CF34CD0FA2E}" type="datetimeFigureOut">
              <a:rPr lang="en-US" smtClean="0"/>
              <a:pPr/>
              <a:t>1/13/2023</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AF4633DB-60EA-4E8C-BBF5-C6905058522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768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fld id="{94B2C409-97E4-4FBA-B694-9CF34CD0FA2E}" type="datetimeFigureOut">
              <a:rPr lang="en-US" smtClean="0"/>
              <a:pPr/>
              <a:t>1/13/2023</a:t>
            </a:fld>
            <a:endParaRPr lang="en-US" dirty="0"/>
          </a:p>
        </p:txBody>
      </p:sp>
      <p:sp>
        <p:nvSpPr>
          <p:cNvPr id="6" name="Slide Number Placeholder 5"/>
          <p:cNvSpPr>
            <a:spLocks noGrp="1"/>
          </p:cNvSpPr>
          <p:nvPr>
            <p:ph type="sldNum" sz="quarter" idx="12"/>
          </p:nvPr>
        </p:nvSpPr>
        <p:spPr>
          <a:xfrm>
            <a:off x="2667000" y="6356350"/>
            <a:ext cx="2133600" cy="365125"/>
          </a:xfrm>
        </p:spPr>
        <p:txBody>
          <a:bodyPr/>
          <a:lstStyle>
            <a:lvl1pPr algn="ctr">
              <a:defRPr>
                <a:latin typeface="Arial" pitchFamily="34" charset="0"/>
                <a:cs typeface="Arial" pitchFamily="34" charset="0"/>
              </a:defRPr>
            </a:lvl1pPr>
          </a:lstStyle>
          <a:p>
            <a:fld id="{AF4633DB-60EA-4E8C-BBF5-C69050585220}" type="slidenum">
              <a:rPr lang="en-US" smtClean="0"/>
              <a:pPr/>
              <a:t>‹#›</a:t>
            </a:fld>
            <a:endParaRPr lang="en-US" dirty="0"/>
          </a:p>
        </p:txBody>
      </p:sp>
      <p:pic>
        <p:nvPicPr>
          <p:cNvPr id="2050" name="Picture 2" descr="C:\Documents and Settings\jessicam\Desktop\George-only_Grayscale50%transp.gif"/>
          <p:cNvPicPr>
            <a:picLocks noChangeAspect="1" noChangeArrowheads="1"/>
          </p:cNvPicPr>
          <p:nvPr userDrawn="1"/>
        </p:nvPicPr>
        <p:blipFill>
          <a:blip r:embed="rId2" cstate="print"/>
          <a:srcRect/>
          <a:stretch>
            <a:fillRect/>
          </a:stretch>
        </p:blipFill>
        <p:spPr bwMode="auto">
          <a:xfrm>
            <a:off x="8001000" y="5715000"/>
            <a:ext cx="990600" cy="990600"/>
          </a:xfrm>
          <a:prstGeom prst="rect">
            <a:avLst/>
          </a:prstGeom>
          <a:noFill/>
        </p:spPr>
      </p:pic>
      <p:cxnSp>
        <p:nvCxnSpPr>
          <p:cNvPr id="10" name="Straight Connector 9"/>
          <p:cNvCxnSpPr/>
          <p:nvPr userDrawn="1"/>
        </p:nvCxnSpPr>
        <p:spPr>
          <a:xfrm>
            <a:off x="457200" y="1143000"/>
            <a:ext cx="8229600" cy="0"/>
          </a:xfrm>
          <a:prstGeom prst="line">
            <a:avLst/>
          </a:prstGeom>
          <a:ln w="38100">
            <a:solidFill>
              <a:srgbClr val="032B6D"/>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457200" y="76200"/>
            <a:ext cx="8229600" cy="914400"/>
          </a:xfrm>
          <a:prstGeom prst="rect">
            <a:avLst/>
          </a:prstGeom>
        </p:spPr>
        <p:txBody>
          <a:bodyPr>
            <a:normAutofit/>
          </a:bodyPr>
          <a:lstStyle>
            <a:lvl1pPr>
              <a:defRPr sz="4000" b="1" i="1">
                <a:solidFill>
                  <a:srgbClr val="6DB33F"/>
                </a:solidFill>
                <a:latin typeface="Arial" pitchFamily="34" charset="0"/>
                <a:cs typeface="Arial" pitchFamily="34" charset="0"/>
              </a:defRPr>
            </a:lvl1pPr>
          </a:lstStyle>
          <a:p>
            <a:r>
              <a:rPr lang="en-US" dirty="0"/>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a:prstGeom prst="rect">
            <a:avLst/>
          </a:prstGeom>
        </p:spPr>
        <p:txBody>
          <a:bodyPr>
            <a:normAutofit/>
          </a:bodyPr>
          <a:lstStyle>
            <a:lvl1pPr>
              <a:defRPr sz="4000" b="1" i="1">
                <a:solidFill>
                  <a:srgbClr val="6DB33F"/>
                </a:solidFill>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457200" y="1295400"/>
            <a:ext cx="8229600" cy="48768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fld id="{94B2C409-97E4-4FBA-B694-9CF34CD0FA2E}" type="datetimeFigureOut">
              <a:rPr lang="en-US" smtClean="0"/>
              <a:pPr/>
              <a:t>1/13/2023</a:t>
            </a:fld>
            <a:endParaRPr lang="en-US" dirty="0"/>
          </a:p>
        </p:txBody>
      </p:sp>
      <p:sp>
        <p:nvSpPr>
          <p:cNvPr id="6" name="Slide Number Placeholder 5"/>
          <p:cNvSpPr>
            <a:spLocks noGrp="1"/>
          </p:cNvSpPr>
          <p:nvPr>
            <p:ph type="sldNum" sz="quarter" idx="12"/>
          </p:nvPr>
        </p:nvSpPr>
        <p:spPr>
          <a:xfrm>
            <a:off x="2667000" y="6356350"/>
            <a:ext cx="2133600" cy="365125"/>
          </a:xfrm>
        </p:spPr>
        <p:txBody>
          <a:bodyPr/>
          <a:lstStyle>
            <a:lvl1pPr algn="ctr">
              <a:defRPr>
                <a:latin typeface="Arial" pitchFamily="34" charset="0"/>
                <a:cs typeface="Arial" pitchFamily="34" charset="0"/>
              </a:defRPr>
            </a:lvl1pPr>
          </a:lstStyle>
          <a:p>
            <a:fld id="{AF4633DB-60EA-4E8C-BBF5-C69050585220}" type="slidenum">
              <a:rPr lang="en-US" smtClean="0"/>
              <a:pPr/>
              <a:t>‹#›</a:t>
            </a:fld>
            <a:endParaRPr lang="en-US" dirty="0"/>
          </a:p>
        </p:txBody>
      </p:sp>
      <p:pic>
        <p:nvPicPr>
          <p:cNvPr id="2050" name="Picture 2" descr="C:\Documents and Settings\jessicam\Desktop\George-only_Grayscale50%transp.gif"/>
          <p:cNvPicPr>
            <a:picLocks noChangeAspect="1" noChangeArrowheads="1"/>
          </p:cNvPicPr>
          <p:nvPr userDrawn="1"/>
        </p:nvPicPr>
        <p:blipFill>
          <a:blip r:embed="rId2" cstate="print"/>
          <a:srcRect/>
          <a:stretch>
            <a:fillRect/>
          </a:stretch>
        </p:blipFill>
        <p:spPr bwMode="auto">
          <a:xfrm>
            <a:off x="8001000" y="5715000"/>
            <a:ext cx="990600" cy="990600"/>
          </a:xfrm>
          <a:prstGeom prst="rect">
            <a:avLst/>
          </a:prstGeom>
          <a:noFill/>
        </p:spPr>
      </p:pic>
      <p:cxnSp>
        <p:nvCxnSpPr>
          <p:cNvPr id="10" name="Straight Connector 9"/>
          <p:cNvCxnSpPr/>
          <p:nvPr userDrawn="1"/>
        </p:nvCxnSpPr>
        <p:spPr>
          <a:xfrm>
            <a:off x="457200" y="1143000"/>
            <a:ext cx="8229600" cy="0"/>
          </a:xfrm>
          <a:prstGeom prst="line">
            <a:avLst/>
          </a:prstGeom>
          <a:ln w="38100">
            <a:solidFill>
              <a:srgbClr val="032B6D"/>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B2C409-97E4-4FBA-B694-9CF34CD0FA2E}" type="datetimeFigureOut">
              <a:rPr lang="en-US" smtClean="0"/>
              <a:pPr/>
              <a:t>1/13/2023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4633DB-60EA-4E8C-BBF5-C6905058522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6" r:id="rId2"/>
    <p:sldLayoutId id="214748365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des.wa.gov/services/contracting-purchasing/doing-business-state/webs-registration-search-tip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mailto:WebsCustomerService@des.wa.gov"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pr-webs-vendor.des.wa.gov/" TargetMode="External"/><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ashingtonptac.org/" TargetMode="External"/><Relationship Id="rId5" Type="http://schemas.openxmlformats.org/officeDocument/2006/relationships/hyperlink" Target="https://apps.des.wa.gov/DESContracts/Home/PlannedProcurement" TargetMode="External"/><Relationship Id="rId4" Type="http://schemas.openxmlformats.org/officeDocument/2006/relationships/hyperlink" Target="https://apps.des.wa.gov/DESContracts/Home/ContractSummary/15722"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app.leg.wa.gov/RCW/default.aspx?cite=39.26.010"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washingtonptac.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www.oria.wa.gov/"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des.wa.gov/services/contracting-purchasing/doing-business-state/webs-registration-search-tip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mailto:kim.sauer@des.wa.gov" TargetMode="External"/><Relationship Id="rId4" Type="http://schemas.openxmlformats.org/officeDocument/2006/relationships/hyperlink" Target="mailto:DESContractsTeamMaple@des.wa.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apps.des.wa.gov/DESContracts/Home/PlannedProcuremen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pr-webs-customer.des.wa.gov/home.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1470025"/>
          </a:xfrm>
        </p:spPr>
        <p:txBody>
          <a:bodyPr>
            <a:normAutofit/>
          </a:bodyPr>
          <a:lstStyle/>
          <a:p>
            <a:r>
              <a:rPr lang="en-US" dirty="0"/>
              <a:t>Vehicle Maintenance and Repair Services (#15722)</a:t>
            </a:r>
          </a:p>
        </p:txBody>
      </p:sp>
      <p:pic>
        <p:nvPicPr>
          <p:cNvPr id="5" name="Picture 4" descr="Logo Green.png"/>
          <p:cNvPicPr>
            <a:picLocks noChangeAspect="1"/>
          </p:cNvPicPr>
          <p:nvPr/>
        </p:nvPicPr>
        <p:blipFill>
          <a:blip r:embed="rId3" cstate="print"/>
          <a:stretch>
            <a:fillRect/>
          </a:stretch>
        </p:blipFill>
        <p:spPr>
          <a:xfrm>
            <a:off x="1351788" y="533400"/>
            <a:ext cx="5415252" cy="914400"/>
          </a:xfrm>
          <a:prstGeom prst="rect">
            <a:avLst/>
          </a:prstGeom>
        </p:spPr>
      </p:pic>
      <p:pic>
        <p:nvPicPr>
          <p:cNvPr id="1028" name="Picture 4" descr="Premium Vector | Mechanic characters in blue overall stand near broken car  with open hood holding instruments, workers fixing, checking and maintenance  auto, city repair service. cartoon people vector illustration">
            <a:extLst>
              <a:ext uri="{FF2B5EF4-FFF2-40B4-BE49-F238E27FC236}">
                <a16:creationId xmlns:a16="http://schemas.microsoft.com/office/drawing/2014/main" id="{048EA252-D865-44D7-81D8-474C6A0C613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3600" y="3605454"/>
            <a:ext cx="5029200" cy="3143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852508-E0F4-491C-8696-4834D8918D1C}"/>
              </a:ext>
            </a:extLst>
          </p:cNvPr>
          <p:cNvSpPr>
            <a:spLocks noGrp="1"/>
          </p:cNvSpPr>
          <p:nvPr>
            <p:ph type="title"/>
          </p:nvPr>
        </p:nvSpPr>
        <p:spPr/>
        <p:txBody>
          <a:bodyPr/>
          <a:lstStyle/>
          <a:p>
            <a:endParaRPr lang="en-US" dirty="0">
              <a:solidFill>
                <a:srgbClr val="0070C0"/>
              </a:solidFill>
            </a:endParaRPr>
          </a:p>
        </p:txBody>
      </p:sp>
      <p:sp>
        <p:nvSpPr>
          <p:cNvPr id="5" name="Content Placeholder 4">
            <a:extLst>
              <a:ext uri="{FF2B5EF4-FFF2-40B4-BE49-F238E27FC236}">
                <a16:creationId xmlns:a16="http://schemas.microsoft.com/office/drawing/2014/main" id="{4C028CE1-5498-4007-A0B7-49CFCC5535D7}"/>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70A2A24C-53D1-4862-917A-FE48D01AD118}"/>
              </a:ext>
            </a:extLst>
          </p:cNvPr>
          <p:cNvPicPr>
            <a:picLocks noChangeAspect="1"/>
          </p:cNvPicPr>
          <p:nvPr/>
        </p:nvPicPr>
        <p:blipFill>
          <a:blip r:embed="rId3"/>
          <a:stretch>
            <a:fillRect/>
          </a:stretch>
        </p:blipFill>
        <p:spPr>
          <a:xfrm>
            <a:off x="1676400" y="1257605"/>
            <a:ext cx="5600700" cy="5286375"/>
          </a:xfrm>
          <a:prstGeom prst="rect">
            <a:avLst/>
          </a:prstGeom>
        </p:spPr>
      </p:pic>
    </p:spTree>
    <p:extLst>
      <p:ext uri="{BB962C8B-B14F-4D97-AF65-F5344CB8AC3E}">
        <p14:creationId xmlns:p14="http://schemas.microsoft.com/office/powerpoint/2010/main" val="835716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16FE19B-4BB0-479D-AEEE-C66C4AB493F2}"/>
              </a:ext>
            </a:extLst>
          </p:cNvPr>
          <p:cNvPicPr>
            <a:picLocks noGrp="1" noChangeAspect="1"/>
          </p:cNvPicPr>
          <p:nvPr>
            <p:ph idx="1"/>
          </p:nvPr>
        </p:nvPicPr>
        <p:blipFill>
          <a:blip r:embed="rId3"/>
          <a:stretch>
            <a:fillRect/>
          </a:stretch>
        </p:blipFill>
        <p:spPr>
          <a:xfrm>
            <a:off x="2726724" y="1295400"/>
            <a:ext cx="3690551" cy="4876800"/>
          </a:xfrm>
        </p:spPr>
      </p:pic>
      <p:sp>
        <p:nvSpPr>
          <p:cNvPr id="3" name="Title 2">
            <a:extLst>
              <a:ext uri="{FF2B5EF4-FFF2-40B4-BE49-F238E27FC236}">
                <a16:creationId xmlns:a16="http://schemas.microsoft.com/office/drawing/2014/main" id="{586AEB4B-347F-441E-98B5-96196F45D5FC}"/>
              </a:ext>
            </a:extLst>
          </p:cNvPr>
          <p:cNvSpPr>
            <a:spLocks noGrp="1"/>
          </p:cNvSpPr>
          <p:nvPr>
            <p:ph type="title"/>
          </p:nvPr>
        </p:nvSpPr>
        <p:spPr/>
        <p:txBody>
          <a:bodyPr/>
          <a:lstStyle/>
          <a:p>
            <a:r>
              <a:rPr lang="en-US" dirty="0">
                <a:solidFill>
                  <a:srgbClr val="0070C0"/>
                </a:solidFill>
              </a:rPr>
              <a:t>Step</a:t>
            </a:r>
            <a:r>
              <a:rPr lang="en-US" dirty="0"/>
              <a:t> </a:t>
            </a:r>
            <a:r>
              <a:rPr lang="en-US" dirty="0">
                <a:solidFill>
                  <a:srgbClr val="0070C0"/>
                </a:solidFill>
              </a:rPr>
              <a:t>2</a:t>
            </a:r>
            <a:endParaRPr lang="en-US" dirty="0"/>
          </a:p>
        </p:txBody>
      </p:sp>
    </p:spTree>
    <p:extLst>
      <p:ext uri="{BB962C8B-B14F-4D97-AF65-F5344CB8AC3E}">
        <p14:creationId xmlns:p14="http://schemas.microsoft.com/office/powerpoint/2010/main" val="3335552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9BEA1A-A85E-473B-AC94-AC983C300AC6}"/>
              </a:ext>
            </a:extLst>
          </p:cNvPr>
          <p:cNvSpPr>
            <a:spLocks noGrp="1"/>
          </p:cNvSpPr>
          <p:nvPr>
            <p:ph type="title"/>
          </p:nvPr>
        </p:nvSpPr>
        <p:spPr/>
        <p:txBody>
          <a:bodyPr>
            <a:normAutofit/>
          </a:bodyPr>
          <a:lstStyle/>
          <a:p>
            <a:r>
              <a:rPr lang="en-US" dirty="0">
                <a:solidFill>
                  <a:srgbClr val="0070C0"/>
                </a:solidFill>
              </a:rPr>
              <a:t>Step 3</a:t>
            </a:r>
          </a:p>
        </p:txBody>
      </p:sp>
      <p:pic>
        <p:nvPicPr>
          <p:cNvPr id="4" name="Picture 3">
            <a:extLst>
              <a:ext uri="{FF2B5EF4-FFF2-40B4-BE49-F238E27FC236}">
                <a16:creationId xmlns:a16="http://schemas.microsoft.com/office/drawing/2014/main" id="{F0936246-559E-4B8C-84C4-EC68C6CC9D1F}"/>
              </a:ext>
            </a:extLst>
          </p:cNvPr>
          <p:cNvPicPr>
            <a:picLocks noChangeAspect="1"/>
          </p:cNvPicPr>
          <p:nvPr/>
        </p:nvPicPr>
        <p:blipFill>
          <a:blip r:embed="rId3"/>
          <a:stretch>
            <a:fillRect/>
          </a:stretch>
        </p:blipFill>
        <p:spPr>
          <a:xfrm>
            <a:off x="685800" y="2057400"/>
            <a:ext cx="7239000" cy="2924175"/>
          </a:xfrm>
          <a:prstGeom prst="rect">
            <a:avLst/>
          </a:prstGeom>
        </p:spPr>
      </p:pic>
      <p:sp>
        <p:nvSpPr>
          <p:cNvPr id="7" name="Content Placeholder 6">
            <a:extLst>
              <a:ext uri="{FF2B5EF4-FFF2-40B4-BE49-F238E27FC236}">
                <a16:creationId xmlns:a16="http://schemas.microsoft.com/office/drawing/2014/main" id="{FEFF83D2-6ECC-4D5A-9DF7-3E1528ACD6F2}"/>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884602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8C3D86-8550-4A71-9913-8E15D521B92D}"/>
              </a:ext>
            </a:extLst>
          </p:cNvPr>
          <p:cNvSpPr>
            <a:spLocks noGrp="1"/>
          </p:cNvSpPr>
          <p:nvPr>
            <p:ph type="title"/>
          </p:nvPr>
        </p:nvSpPr>
        <p:spPr/>
        <p:txBody>
          <a:bodyPr/>
          <a:lstStyle/>
          <a:p>
            <a:r>
              <a:rPr lang="en-US" dirty="0">
                <a:solidFill>
                  <a:srgbClr val="0070C0"/>
                </a:solidFill>
              </a:rPr>
              <a:t>Step</a:t>
            </a:r>
            <a:r>
              <a:rPr lang="en-US" dirty="0"/>
              <a:t> </a:t>
            </a:r>
            <a:r>
              <a:rPr lang="en-US" dirty="0">
                <a:solidFill>
                  <a:srgbClr val="0070C0"/>
                </a:solidFill>
              </a:rPr>
              <a:t>4</a:t>
            </a:r>
          </a:p>
        </p:txBody>
      </p:sp>
      <p:sp>
        <p:nvSpPr>
          <p:cNvPr id="4" name="Content Placeholder 3">
            <a:extLst>
              <a:ext uri="{FF2B5EF4-FFF2-40B4-BE49-F238E27FC236}">
                <a16:creationId xmlns:a16="http://schemas.microsoft.com/office/drawing/2014/main" id="{FD971CD2-9654-430A-86E3-83E8D69D73B4}"/>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2E78088E-2FFF-4D11-BD49-A1FF709C975D}"/>
              </a:ext>
            </a:extLst>
          </p:cNvPr>
          <p:cNvPicPr>
            <a:picLocks noChangeAspect="1"/>
          </p:cNvPicPr>
          <p:nvPr/>
        </p:nvPicPr>
        <p:blipFill>
          <a:blip r:embed="rId3"/>
          <a:stretch>
            <a:fillRect/>
          </a:stretch>
        </p:blipFill>
        <p:spPr>
          <a:xfrm>
            <a:off x="571729" y="1371600"/>
            <a:ext cx="8124825" cy="3743325"/>
          </a:xfrm>
          <a:prstGeom prst="rect">
            <a:avLst/>
          </a:prstGeom>
        </p:spPr>
      </p:pic>
    </p:spTree>
    <p:extLst>
      <p:ext uri="{BB962C8B-B14F-4D97-AF65-F5344CB8AC3E}">
        <p14:creationId xmlns:p14="http://schemas.microsoft.com/office/powerpoint/2010/main" val="1649838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D581B2-02B9-4F62-B28A-4C8957AF37C2}"/>
              </a:ext>
            </a:extLst>
          </p:cNvPr>
          <p:cNvSpPr>
            <a:spLocks noGrp="1"/>
          </p:cNvSpPr>
          <p:nvPr>
            <p:ph idx="1"/>
          </p:nvPr>
        </p:nvSpPr>
        <p:spPr/>
        <p:txBody>
          <a:bodyPr>
            <a:normAutofit fontScale="40000" lnSpcReduction="20000"/>
          </a:bodyPr>
          <a:lstStyle/>
          <a:p>
            <a:pPr marL="0" indent="0">
              <a:buNone/>
            </a:pPr>
            <a:r>
              <a:rPr lang="en-US" sz="4700" dirty="0">
                <a:latin typeface="+mn-lt"/>
              </a:rPr>
              <a:t>Commodity codes:</a:t>
            </a:r>
          </a:p>
          <a:p>
            <a:pPr marL="457200" indent="-457200"/>
            <a:endParaRPr lang="en-US" sz="4700" dirty="0">
              <a:latin typeface="+mn-lt"/>
            </a:endParaRPr>
          </a:p>
          <a:p>
            <a:pPr marL="457200" marR="0" lvl="0" indent="-457200">
              <a:lnSpc>
                <a:spcPct val="115000"/>
              </a:lnSpc>
              <a:spcBef>
                <a:spcPts val="0"/>
              </a:spcBef>
              <a:spcAft>
                <a:spcPts val="0"/>
              </a:spcAft>
            </a:pPr>
            <a:r>
              <a:rPr lang="en-US" sz="4700" dirty="0">
                <a:latin typeface="+mn-lt"/>
              </a:rPr>
              <a:t>928-15 - Automobile and Other Passenger Vehicles Maintenance and Repair (Not Otherwise Classified)</a:t>
            </a:r>
          </a:p>
          <a:p>
            <a:pPr marL="457200" marR="0" lvl="0" indent="-457200">
              <a:lnSpc>
                <a:spcPct val="115000"/>
              </a:lnSpc>
              <a:spcBef>
                <a:spcPts val="0"/>
              </a:spcBef>
              <a:spcAft>
                <a:spcPts val="0"/>
              </a:spcAft>
            </a:pPr>
            <a:r>
              <a:rPr lang="en-US" sz="4700" dirty="0">
                <a:latin typeface="+mn-lt"/>
              </a:rPr>
              <a:t>928-19 - Body and Frame Work (Including Undercoating)</a:t>
            </a:r>
          </a:p>
          <a:p>
            <a:pPr marL="457200" marR="0" lvl="0" indent="-457200">
              <a:lnSpc>
                <a:spcPct val="115000"/>
              </a:lnSpc>
              <a:spcBef>
                <a:spcPts val="0"/>
              </a:spcBef>
              <a:spcAft>
                <a:spcPts val="0"/>
              </a:spcAft>
            </a:pPr>
            <a:r>
              <a:rPr lang="en-US" sz="4700" dirty="0">
                <a:latin typeface="+mn-lt"/>
              </a:rPr>
              <a:t>928-23 - Brake Maintenance and Repair</a:t>
            </a:r>
          </a:p>
          <a:p>
            <a:pPr marL="457200" marR="0" lvl="0" indent="-457200">
              <a:lnSpc>
                <a:spcPct val="115000"/>
              </a:lnSpc>
              <a:spcBef>
                <a:spcPts val="0"/>
              </a:spcBef>
              <a:spcAft>
                <a:spcPts val="0"/>
              </a:spcAft>
            </a:pPr>
            <a:r>
              <a:rPr lang="en-US" sz="4700" dirty="0">
                <a:latin typeface="+mn-lt"/>
              </a:rPr>
              <a:t>928-47- General Maintenance and Repair, Vehicle (Not Otherwise Classified), to Include Oil Changes, Lubrication, Guaranteed Maintenance Programs, etc.</a:t>
            </a:r>
          </a:p>
          <a:p>
            <a:pPr marL="457200" marR="0" lvl="0" indent="-457200">
              <a:lnSpc>
                <a:spcPct val="115000"/>
              </a:lnSpc>
              <a:spcBef>
                <a:spcPts val="0"/>
              </a:spcBef>
              <a:spcAft>
                <a:spcPts val="0"/>
              </a:spcAft>
            </a:pPr>
            <a:r>
              <a:rPr lang="en-US" sz="4700" dirty="0">
                <a:latin typeface="+mn-lt"/>
              </a:rPr>
              <a:t>928-54 - Machine Shop Services, Automotive Type (See 929-48 for Industrial Type)</a:t>
            </a:r>
          </a:p>
          <a:p>
            <a:pPr marL="457200" marR="0" lvl="0" indent="-457200">
              <a:lnSpc>
                <a:spcPct val="115000"/>
              </a:lnSpc>
              <a:spcBef>
                <a:spcPts val="0"/>
              </a:spcBef>
              <a:spcAft>
                <a:spcPts val="0"/>
              </a:spcAft>
            </a:pPr>
            <a:r>
              <a:rPr lang="en-US" sz="4700" dirty="0">
                <a:latin typeface="+mn-lt"/>
              </a:rPr>
              <a:t>928-76 - Suspension (Axles, Springs, Steering, etc.) Maintenance and Repair</a:t>
            </a:r>
          </a:p>
          <a:p>
            <a:pPr marL="457200" marR="0" lvl="0" indent="-457200">
              <a:lnSpc>
                <a:spcPct val="115000"/>
              </a:lnSpc>
              <a:spcBef>
                <a:spcPts val="0"/>
              </a:spcBef>
              <a:spcAft>
                <a:spcPts val="0"/>
              </a:spcAft>
            </a:pPr>
            <a:r>
              <a:rPr lang="en-US" sz="4700" dirty="0">
                <a:latin typeface="+mn-lt"/>
              </a:rPr>
              <a:t>928-85 - Transmission (Main, Transfer Case, Chain and Final Drives) Maintenance and Repair</a:t>
            </a:r>
          </a:p>
          <a:p>
            <a:pPr marL="457200" marR="0" lvl="0" indent="-457200">
              <a:lnSpc>
                <a:spcPct val="115000"/>
              </a:lnSpc>
              <a:spcBef>
                <a:spcPts val="0"/>
              </a:spcBef>
              <a:spcAft>
                <a:spcPts val="0"/>
              </a:spcAft>
            </a:pPr>
            <a:r>
              <a:rPr lang="en-US" sz="4700" dirty="0">
                <a:latin typeface="+mn-lt"/>
              </a:rPr>
              <a:t>928-86 - Truck and Van Maintenance and Repair (Not Otherwise Classified)</a:t>
            </a:r>
          </a:p>
          <a:p>
            <a:pPr marL="457200" marR="0" lvl="0" indent="-457200">
              <a:lnSpc>
                <a:spcPct val="115000"/>
              </a:lnSpc>
              <a:spcBef>
                <a:spcPts val="0"/>
              </a:spcBef>
              <a:spcAft>
                <a:spcPts val="0"/>
              </a:spcAft>
            </a:pPr>
            <a:r>
              <a:rPr lang="en-US" sz="4700" dirty="0">
                <a:latin typeface="+mn-lt"/>
              </a:rPr>
              <a:t>928-87 - Truck Maintenance and Repair, Heavy</a:t>
            </a:r>
          </a:p>
          <a:p>
            <a:endParaRPr lang="en-US" dirty="0"/>
          </a:p>
        </p:txBody>
      </p:sp>
      <p:sp>
        <p:nvSpPr>
          <p:cNvPr id="3" name="Title 2">
            <a:extLst>
              <a:ext uri="{FF2B5EF4-FFF2-40B4-BE49-F238E27FC236}">
                <a16:creationId xmlns:a16="http://schemas.microsoft.com/office/drawing/2014/main" id="{0F2847D3-82E3-4BC0-8828-4757F74361A3}"/>
              </a:ext>
            </a:extLst>
          </p:cNvPr>
          <p:cNvSpPr>
            <a:spLocks noGrp="1"/>
          </p:cNvSpPr>
          <p:nvPr>
            <p:ph type="title"/>
          </p:nvPr>
        </p:nvSpPr>
        <p:spPr/>
        <p:txBody>
          <a:bodyPr/>
          <a:lstStyle/>
          <a:p>
            <a:r>
              <a:rPr lang="en-US" dirty="0">
                <a:solidFill>
                  <a:srgbClr val="0070C0"/>
                </a:solidFill>
              </a:rPr>
              <a:t>Specific</a:t>
            </a:r>
            <a:r>
              <a:rPr lang="en-US" dirty="0"/>
              <a:t> </a:t>
            </a:r>
            <a:r>
              <a:rPr lang="en-US" dirty="0">
                <a:solidFill>
                  <a:srgbClr val="0070C0"/>
                </a:solidFill>
              </a:rPr>
              <a:t>commodity</a:t>
            </a:r>
            <a:r>
              <a:rPr lang="en-US" dirty="0"/>
              <a:t> </a:t>
            </a:r>
            <a:r>
              <a:rPr lang="en-US" dirty="0">
                <a:solidFill>
                  <a:srgbClr val="0070C0"/>
                </a:solidFill>
              </a:rPr>
              <a:t>codes</a:t>
            </a:r>
          </a:p>
        </p:txBody>
      </p:sp>
    </p:spTree>
    <p:extLst>
      <p:ext uri="{BB962C8B-B14F-4D97-AF65-F5344CB8AC3E}">
        <p14:creationId xmlns:p14="http://schemas.microsoft.com/office/powerpoint/2010/main" val="3642801732"/>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68D7AF-7119-45CE-8161-69A286E1124C}"/>
              </a:ext>
            </a:extLst>
          </p:cNvPr>
          <p:cNvSpPr>
            <a:spLocks noGrp="1"/>
          </p:cNvSpPr>
          <p:nvPr>
            <p:ph type="title"/>
          </p:nvPr>
        </p:nvSpPr>
        <p:spPr/>
        <p:txBody>
          <a:bodyPr/>
          <a:lstStyle/>
          <a:p>
            <a:r>
              <a:rPr lang="en-US" dirty="0">
                <a:solidFill>
                  <a:srgbClr val="0070C0"/>
                </a:solidFill>
              </a:rPr>
              <a:t>Step 5</a:t>
            </a:r>
          </a:p>
        </p:txBody>
      </p:sp>
      <p:pic>
        <p:nvPicPr>
          <p:cNvPr id="4" name="Picture 3">
            <a:extLst>
              <a:ext uri="{FF2B5EF4-FFF2-40B4-BE49-F238E27FC236}">
                <a16:creationId xmlns:a16="http://schemas.microsoft.com/office/drawing/2014/main" id="{712E5F29-1227-4B71-BA2D-1C60A6A163D1}"/>
              </a:ext>
            </a:extLst>
          </p:cNvPr>
          <p:cNvPicPr>
            <a:picLocks noChangeAspect="1"/>
          </p:cNvPicPr>
          <p:nvPr/>
        </p:nvPicPr>
        <p:blipFill>
          <a:blip r:embed="rId3"/>
          <a:stretch>
            <a:fillRect/>
          </a:stretch>
        </p:blipFill>
        <p:spPr>
          <a:xfrm>
            <a:off x="938212" y="1933575"/>
            <a:ext cx="7267575" cy="2990850"/>
          </a:xfrm>
          <a:prstGeom prst="rect">
            <a:avLst/>
          </a:prstGeom>
        </p:spPr>
      </p:pic>
      <p:sp>
        <p:nvSpPr>
          <p:cNvPr id="7" name="Content Placeholder 6">
            <a:extLst>
              <a:ext uri="{FF2B5EF4-FFF2-40B4-BE49-F238E27FC236}">
                <a16:creationId xmlns:a16="http://schemas.microsoft.com/office/drawing/2014/main" id="{4632F6F3-ED31-4511-9C26-6BB2AF43718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703297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92224"/>
            <a:ext cx="8229600" cy="4876800"/>
          </a:xfrm>
        </p:spPr>
        <p:txBody>
          <a:bodyPr>
            <a:normAutofit/>
          </a:bodyPr>
          <a:lstStyle/>
          <a:p>
            <a:pPr marL="0" indent="0">
              <a:buNone/>
            </a:pPr>
            <a:r>
              <a:rPr lang="en-US" sz="2800" dirty="0">
                <a:latin typeface="+mn-lt"/>
                <a:hlinkClick r:id="rId3"/>
              </a:rPr>
              <a:t>WEBS Registration Link</a:t>
            </a:r>
            <a:endParaRPr lang="en-US" sz="2800" dirty="0">
              <a:latin typeface="+mn-lt"/>
            </a:endParaRPr>
          </a:p>
          <a:p>
            <a:pPr marL="0" indent="0">
              <a:buNone/>
            </a:pPr>
            <a:endParaRPr lang="en-US" sz="2800" b="1" dirty="0">
              <a:latin typeface="+mn-lt"/>
            </a:endParaRPr>
          </a:p>
          <a:p>
            <a:pPr marL="0" indent="0">
              <a:buNone/>
            </a:pPr>
            <a:r>
              <a:rPr lang="en-US" sz="2800" b="1" dirty="0">
                <a:latin typeface="+mn-lt"/>
              </a:rPr>
              <a:t>WEBS Customer Service</a:t>
            </a:r>
          </a:p>
          <a:p>
            <a:pPr marL="0" indent="0">
              <a:buNone/>
            </a:pPr>
            <a:r>
              <a:rPr lang="en-US" sz="2800" dirty="0">
                <a:latin typeface="+mn-lt"/>
              </a:rPr>
              <a:t>(360) 902-7400</a:t>
            </a:r>
          </a:p>
          <a:p>
            <a:pPr marL="0" indent="0">
              <a:buNone/>
            </a:pPr>
            <a:r>
              <a:rPr lang="en-US" sz="2800" dirty="0">
                <a:latin typeface="+mn-lt"/>
                <a:hlinkClick r:id="rId4"/>
              </a:rPr>
              <a:t>WebsCustomerService@des.wa.gov</a:t>
            </a:r>
            <a:endParaRPr lang="en-US" sz="3900" dirty="0">
              <a:latin typeface="+mn-lt"/>
            </a:endParaRPr>
          </a:p>
          <a:p>
            <a:endParaRPr lang="en-US" sz="3900" dirty="0">
              <a:latin typeface="+mn-lt"/>
            </a:endParaRPr>
          </a:p>
          <a:p>
            <a:endParaRPr lang="en-US" dirty="0"/>
          </a:p>
        </p:txBody>
      </p:sp>
      <p:sp>
        <p:nvSpPr>
          <p:cNvPr id="3" name="Title 2"/>
          <p:cNvSpPr>
            <a:spLocks noGrp="1"/>
          </p:cNvSpPr>
          <p:nvPr>
            <p:ph type="title"/>
          </p:nvPr>
        </p:nvSpPr>
        <p:spPr>
          <a:xfrm>
            <a:off x="457200" y="298966"/>
            <a:ext cx="8229600" cy="914400"/>
          </a:xfrm>
        </p:spPr>
        <p:txBody>
          <a:bodyPr>
            <a:normAutofit/>
          </a:bodyPr>
          <a:lstStyle/>
          <a:p>
            <a:pPr algn="l"/>
            <a:r>
              <a:rPr lang="en-US" sz="3600" dirty="0">
                <a:solidFill>
                  <a:srgbClr val="0070C0"/>
                </a:solidFill>
              </a:rPr>
              <a:t>We are here to help</a:t>
            </a:r>
          </a:p>
        </p:txBody>
      </p:sp>
      <p:pic>
        <p:nvPicPr>
          <p:cNvPr id="4" name="Content Placeholder 5" descr="Button_Orange.png"/>
          <p:cNvPicPr>
            <a:picLocks noChangeAspect="1"/>
          </p:cNvPicPr>
          <p:nvPr/>
        </p:nvPicPr>
        <p:blipFill>
          <a:blip r:embed="rId5" cstate="print"/>
          <a:stretch>
            <a:fillRect/>
          </a:stretch>
        </p:blipFill>
        <p:spPr>
          <a:xfrm>
            <a:off x="185139" y="6070532"/>
            <a:ext cx="653061" cy="598492"/>
          </a:xfrm>
          <a:prstGeom prst="rect">
            <a:avLst/>
          </a:prstGeom>
        </p:spPr>
      </p:pic>
      <p:sp>
        <p:nvSpPr>
          <p:cNvPr id="6" name="Rectangle 5"/>
          <p:cNvSpPr/>
          <p:nvPr/>
        </p:nvSpPr>
        <p:spPr>
          <a:xfrm>
            <a:off x="0" y="6336268"/>
            <a:ext cx="9143999"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92D050"/>
                </a:solidFill>
                <a:effectLst/>
                <a:uLnTx/>
                <a:uFillTx/>
                <a:latin typeface="Calibri"/>
                <a:ea typeface="+mn-ea"/>
                <a:cs typeface="+mn-cs"/>
              </a:rPr>
              <a:t>Where and how do you start?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8681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Register for </a:t>
            </a:r>
            <a:r>
              <a:rPr lang="en-US" dirty="0">
                <a:hlinkClick r:id="rId3"/>
              </a:rPr>
              <a:t>WEBS</a:t>
            </a:r>
            <a:r>
              <a:rPr lang="en-US" dirty="0"/>
              <a:t>, under at least 1 of the commodity codes listed in </a:t>
            </a:r>
            <a:r>
              <a:rPr lang="en-US" dirty="0">
                <a:hlinkClick r:id="rId4"/>
              </a:rPr>
              <a:t>Vehicle Maintenance and Repair 15722 </a:t>
            </a:r>
            <a:r>
              <a:rPr lang="en-US" dirty="0"/>
              <a:t>to receive notice of Solicitation Posting. </a:t>
            </a:r>
          </a:p>
          <a:p>
            <a:r>
              <a:rPr lang="en-US" dirty="0"/>
              <a:t>Look periodically at the </a:t>
            </a:r>
            <a:r>
              <a:rPr lang="en-US" dirty="0">
                <a:hlinkClick r:id="rId5"/>
              </a:rPr>
              <a:t>Planned Procurement </a:t>
            </a:r>
            <a:r>
              <a:rPr lang="en-US" dirty="0"/>
              <a:t>website for schedule updates, contract comments.</a:t>
            </a:r>
          </a:p>
          <a:p>
            <a:r>
              <a:rPr lang="en-US" dirty="0"/>
              <a:t>Attend Pre-Bid meeting (spring/fall 2023)</a:t>
            </a:r>
          </a:p>
          <a:p>
            <a:r>
              <a:rPr lang="en-US" dirty="0"/>
              <a:t>Actual Date/Time will be posted in WEBS</a:t>
            </a:r>
          </a:p>
          <a:p>
            <a:r>
              <a:rPr lang="en-US" dirty="0"/>
              <a:t>Get assistance from Procurement Technical Assistance Center </a:t>
            </a:r>
            <a:r>
              <a:rPr lang="en-US" dirty="0">
                <a:hlinkClick r:id="rId6"/>
              </a:rPr>
              <a:t>PTAC</a:t>
            </a:r>
            <a:endParaRPr lang="en-US" dirty="0"/>
          </a:p>
          <a:p>
            <a:pPr marL="0" indent="0">
              <a:buNone/>
            </a:pPr>
            <a:endParaRPr lang="en-US" dirty="0"/>
          </a:p>
        </p:txBody>
      </p:sp>
      <p:sp>
        <p:nvSpPr>
          <p:cNvPr id="3" name="Title 2"/>
          <p:cNvSpPr>
            <a:spLocks noGrp="1"/>
          </p:cNvSpPr>
          <p:nvPr>
            <p:ph type="title"/>
          </p:nvPr>
        </p:nvSpPr>
        <p:spPr/>
        <p:txBody>
          <a:bodyPr>
            <a:normAutofit/>
          </a:bodyPr>
          <a:lstStyle/>
          <a:p>
            <a:r>
              <a:rPr lang="en-US" dirty="0">
                <a:solidFill>
                  <a:srgbClr val="0070C0"/>
                </a:solidFill>
              </a:rPr>
              <a:t>Resources: How to Prepare </a:t>
            </a:r>
          </a:p>
        </p:txBody>
      </p:sp>
      <p:pic>
        <p:nvPicPr>
          <p:cNvPr id="4" name="Picture 3"/>
          <p:cNvPicPr>
            <a:picLocks noChangeAspect="1"/>
          </p:cNvPicPr>
          <p:nvPr/>
        </p:nvPicPr>
        <p:blipFill>
          <a:blip r:embed="rId7"/>
          <a:stretch>
            <a:fillRect/>
          </a:stretch>
        </p:blipFill>
        <p:spPr>
          <a:xfrm>
            <a:off x="127987" y="6187440"/>
            <a:ext cx="658425" cy="597460"/>
          </a:xfrm>
          <a:prstGeom prst="rect">
            <a:avLst/>
          </a:prstGeom>
        </p:spPr>
      </p:pic>
    </p:spTree>
    <p:extLst>
      <p:ext uri="{BB962C8B-B14F-4D97-AF65-F5344CB8AC3E}">
        <p14:creationId xmlns:p14="http://schemas.microsoft.com/office/powerpoint/2010/main" val="3400875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Autofit/>
          </a:bodyPr>
          <a:lstStyle/>
          <a:p>
            <a:pPr algn="l"/>
            <a:r>
              <a:rPr lang="en-US" sz="3600" dirty="0">
                <a:solidFill>
                  <a:srgbClr val="0070C0"/>
                </a:solidFill>
              </a:rPr>
              <a:t>WA State Recognized Businesses</a:t>
            </a:r>
          </a:p>
        </p:txBody>
      </p:sp>
      <p:sp>
        <p:nvSpPr>
          <p:cNvPr id="2" name="Content Placeholder 1"/>
          <p:cNvSpPr>
            <a:spLocks noGrp="1"/>
          </p:cNvSpPr>
          <p:nvPr>
            <p:ph type="subTitle" idx="1"/>
          </p:nvPr>
        </p:nvSpPr>
        <p:spPr>
          <a:xfrm>
            <a:off x="1295400" y="3200400"/>
            <a:ext cx="6400800" cy="1295400"/>
          </a:xfrm>
        </p:spPr>
        <p:txBody>
          <a:bodyPr>
            <a:normAutofit fontScale="85000" lnSpcReduction="10000"/>
          </a:bodyPr>
          <a:lstStyle/>
          <a:p>
            <a:r>
              <a:rPr lang="en-US" sz="2800" dirty="0">
                <a:latin typeface="+mn-lt"/>
              </a:rPr>
              <a:t>Washington Small Businesses </a:t>
            </a:r>
          </a:p>
          <a:p>
            <a:r>
              <a:rPr lang="en-US" sz="2800" dirty="0">
                <a:latin typeface="+mn-lt"/>
              </a:rPr>
              <a:t>Washington Veteran Owned Businesses</a:t>
            </a:r>
          </a:p>
          <a:p>
            <a:r>
              <a:rPr lang="en-US" sz="2800" dirty="0">
                <a:latin typeface="+mn-lt"/>
              </a:rPr>
              <a:t>OMWBE Certified Firms (MBE, MWBE, WBE, CBE)</a:t>
            </a:r>
          </a:p>
          <a:p>
            <a:pPr marL="0" indent="0">
              <a:buNone/>
            </a:pPr>
            <a:endParaRPr lang="en-US" sz="2600" dirty="0">
              <a:latin typeface="+mn-lt"/>
            </a:endParaRPr>
          </a:p>
        </p:txBody>
      </p:sp>
      <p:pic>
        <p:nvPicPr>
          <p:cNvPr id="4" name="Content Placeholder 5" descr="Button_Orange.png"/>
          <p:cNvPicPr>
            <a:picLocks noChangeAspect="1"/>
          </p:cNvPicPr>
          <p:nvPr/>
        </p:nvPicPr>
        <p:blipFill>
          <a:blip r:embed="rId3" cstate="print"/>
          <a:stretch>
            <a:fillRect/>
          </a:stretch>
        </p:blipFill>
        <p:spPr>
          <a:xfrm>
            <a:off x="185139" y="6070532"/>
            <a:ext cx="653061" cy="598492"/>
          </a:xfrm>
          <a:prstGeom prst="rect">
            <a:avLst/>
          </a:prstGeom>
        </p:spPr>
      </p:pic>
      <p:sp>
        <p:nvSpPr>
          <p:cNvPr id="5" name="Rectangle 4"/>
          <p:cNvSpPr/>
          <p:nvPr/>
        </p:nvSpPr>
        <p:spPr>
          <a:xfrm>
            <a:off x="36115" y="6134480"/>
            <a:ext cx="9107885"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92D050"/>
                </a:solidFill>
                <a:effectLst/>
                <a:uLnTx/>
                <a:uFillTx/>
                <a:latin typeface="Calibri"/>
                <a:ea typeface="+mn-ea"/>
                <a:cs typeface="+mn-cs"/>
              </a:rPr>
              <a:t>Which business designations do we recognize? </a:t>
            </a:r>
          </a:p>
        </p:txBody>
      </p:sp>
    </p:spTree>
    <p:extLst>
      <p:ext uri="{BB962C8B-B14F-4D97-AF65-F5344CB8AC3E}">
        <p14:creationId xmlns:p14="http://schemas.microsoft.com/office/powerpoint/2010/main" val="3742383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447800"/>
            <a:ext cx="7772400" cy="4953000"/>
          </a:xfrm>
        </p:spPr>
        <p:txBody>
          <a:bodyPr>
            <a:normAutofit/>
          </a:bodyPr>
          <a:lstStyle/>
          <a:p>
            <a:pPr marL="0" indent="0">
              <a:lnSpc>
                <a:spcPct val="200000"/>
              </a:lnSpc>
              <a:buNone/>
            </a:pPr>
            <a:r>
              <a:rPr lang="en-US" sz="2600" b="1" dirty="0">
                <a:latin typeface="+mn-lt"/>
              </a:rPr>
              <a:t>Washington Small Businesses </a:t>
            </a:r>
            <a:r>
              <a:rPr lang="en-US" sz="2600" dirty="0">
                <a:latin typeface="+mn-lt"/>
              </a:rPr>
              <a:t>(</a:t>
            </a:r>
            <a:r>
              <a:rPr lang="en-US" sz="2600" dirty="0">
                <a:latin typeface="+mn-lt"/>
                <a:hlinkClick r:id="rId3"/>
              </a:rPr>
              <a:t>RCW 39.26.010</a:t>
            </a:r>
            <a:r>
              <a:rPr lang="en-US" sz="2600" dirty="0">
                <a:latin typeface="+mn-lt"/>
              </a:rPr>
              <a:t>)</a:t>
            </a:r>
          </a:p>
          <a:p>
            <a:r>
              <a:rPr lang="en-US" sz="2600" dirty="0">
                <a:latin typeface="+mn-lt"/>
              </a:rPr>
              <a:t>Self-identified in DES’s Washington’s Electronic Businesses Solution (WEBS). </a:t>
            </a:r>
          </a:p>
          <a:p>
            <a:r>
              <a:rPr lang="en-US" sz="2600" dirty="0">
                <a:latin typeface="+mn-lt"/>
              </a:rPr>
              <a:t>Attest to meeting the criteria for a small business in WEBS annually. </a:t>
            </a:r>
          </a:p>
          <a:p>
            <a:r>
              <a:rPr lang="en-US" sz="2600" dirty="0">
                <a:latin typeface="+mn-lt"/>
              </a:rPr>
              <a:t>Washington State Enterprise</a:t>
            </a:r>
          </a:p>
          <a:p>
            <a:r>
              <a:rPr lang="en-US" sz="2600" dirty="0">
                <a:latin typeface="+mn-lt"/>
              </a:rPr>
              <a:t>Less than 50 employees or have gross annual revenue of less than seven million dollars.</a:t>
            </a:r>
          </a:p>
          <a:p>
            <a:r>
              <a:rPr lang="en-US" sz="2600" dirty="0">
                <a:latin typeface="+mn-lt"/>
              </a:rPr>
              <a:t>Or OMWBE certified. </a:t>
            </a:r>
          </a:p>
          <a:p>
            <a:endParaRPr lang="en-US" sz="2600" dirty="0">
              <a:latin typeface="+mn-lt"/>
            </a:endParaRPr>
          </a:p>
        </p:txBody>
      </p:sp>
      <p:sp>
        <p:nvSpPr>
          <p:cNvPr id="3" name="Title 2"/>
          <p:cNvSpPr>
            <a:spLocks noGrp="1"/>
          </p:cNvSpPr>
          <p:nvPr>
            <p:ph type="title"/>
          </p:nvPr>
        </p:nvSpPr>
        <p:spPr>
          <a:xfrm>
            <a:off x="457200" y="304800"/>
            <a:ext cx="8229600" cy="762000"/>
          </a:xfrm>
        </p:spPr>
        <p:txBody>
          <a:bodyPr>
            <a:noAutofit/>
          </a:bodyPr>
          <a:lstStyle/>
          <a:p>
            <a:pPr algn="l"/>
            <a:r>
              <a:rPr lang="en-US" sz="3600" dirty="0">
                <a:solidFill>
                  <a:srgbClr val="0070C0"/>
                </a:solidFill>
              </a:rPr>
              <a:t>Small Businesses</a:t>
            </a:r>
          </a:p>
        </p:txBody>
      </p:sp>
      <p:pic>
        <p:nvPicPr>
          <p:cNvPr id="4" name="Content Placeholder 5" descr="Button_Orange.png"/>
          <p:cNvPicPr>
            <a:picLocks noChangeAspect="1"/>
          </p:cNvPicPr>
          <p:nvPr/>
        </p:nvPicPr>
        <p:blipFill>
          <a:blip r:embed="rId4" cstate="print"/>
          <a:stretch>
            <a:fillRect/>
          </a:stretch>
        </p:blipFill>
        <p:spPr>
          <a:xfrm>
            <a:off x="185139" y="6070532"/>
            <a:ext cx="653061" cy="598492"/>
          </a:xfrm>
          <a:prstGeom prst="rect">
            <a:avLst/>
          </a:prstGeom>
        </p:spPr>
      </p:pic>
      <p:sp>
        <p:nvSpPr>
          <p:cNvPr id="5" name="Rectangle 4"/>
          <p:cNvSpPr/>
          <p:nvPr/>
        </p:nvSpPr>
        <p:spPr>
          <a:xfrm>
            <a:off x="36115" y="6134480"/>
            <a:ext cx="9107885"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92D050"/>
                </a:solidFill>
                <a:effectLst/>
                <a:uLnTx/>
                <a:uFillTx/>
                <a:latin typeface="Calibri"/>
                <a:ea typeface="+mn-ea"/>
                <a:cs typeface="+mn-cs"/>
              </a:rPr>
              <a:t>Which business designations do we recognize? </a:t>
            </a:r>
          </a:p>
        </p:txBody>
      </p:sp>
    </p:spTree>
    <p:extLst>
      <p:ext uri="{BB962C8B-B14F-4D97-AF65-F5344CB8AC3E}">
        <p14:creationId xmlns:p14="http://schemas.microsoft.com/office/powerpoint/2010/main" val="245498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down)">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wipe(down)">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ipe(down)">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311250"/>
            <a:ext cx="8229600" cy="4876800"/>
          </a:xfrm>
        </p:spPr>
        <p:txBody>
          <a:bodyPr>
            <a:normAutofit/>
          </a:bodyPr>
          <a:lstStyle/>
          <a:p>
            <a:r>
              <a:rPr lang="en-US" dirty="0"/>
              <a:t>Introductions </a:t>
            </a:r>
          </a:p>
          <a:p>
            <a:r>
              <a:rPr lang="en-US" dirty="0"/>
              <a:t>Enterprise Services overview </a:t>
            </a:r>
          </a:p>
          <a:p>
            <a:r>
              <a:rPr lang="en-US" dirty="0"/>
              <a:t>Vehicle Maintenance and Repair Services</a:t>
            </a:r>
          </a:p>
          <a:p>
            <a:pPr lvl="1"/>
            <a:r>
              <a:rPr lang="en-US" dirty="0"/>
              <a:t>Current </a:t>
            </a:r>
          </a:p>
          <a:p>
            <a:pPr lvl="1"/>
            <a:r>
              <a:rPr lang="en-US" dirty="0"/>
              <a:t>Timeline</a:t>
            </a:r>
          </a:p>
          <a:p>
            <a:pPr lvl="1"/>
            <a:r>
              <a:rPr lang="en-US" dirty="0"/>
              <a:t>How to get updates</a:t>
            </a:r>
          </a:p>
          <a:p>
            <a:r>
              <a:rPr lang="en-US" dirty="0"/>
              <a:t>Resources: How to Prepare</a:t>
            </a:r>
          </a:p>
          <a:p>
            <a:r>
              <a:rPr lang="en-US" dirty="0"/>
              <a:t>WA state Recognized Businesses</a:t>
            </a:r>
          </a:p>
        </p:txBody>
      </p:sp>
      <p:sp>
        <p:nvSpPr>
          <p:cNvPr id="3" name="Title 2"/>
          <p:cNvSpPr>
            <a:spLocks noGrp="1"/>
          </p:cNvSpPr>
          <p:nvPr>
            <p:ph type="title"/>
          </p:nvPr>
        </p:nvSpPr>
        <p:spPr/>
        <p:txBody>
          <a:bodyPr>
            <a:normAutofit/>
          </a:bodyPr>
          <a:lstStyle/>
          <a:p>
            <a:r>
              <a:rPr lang="en-US" dirty="0">
                <a:solidFill>
                  <a:srgbClr val="0070C0"/>
                </a:solidFill>
              </a:rPr>
              <a:t>Agenda</a:t>
            </a:r>
          </a:p>
        </p:txBody>
      </p:sp>
      <p:pic>
        <p:nvPicPr>
          <p:cNvPr id="6" name="Picture 5" descr="LTT event in Slovakia – agenda. – ELS | Erasmus+ Projec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799" y="3124200"/>
            <a:ext cx="1905000" cy="1905000"/>
          </a:xfrm>
          <a:prstGeom prst="rect">
            <a:avLst/>
          </a:prstGeom>
        </p:spPr>
      </p:pic>
      <p:pic>
        <p:nvPicPr>
          <p:cNvPr id="4" name="Picture 3"/>
          <p:cNvPicPr>
            <a:picLocks noChangeAspect="1"/>
          </p:cNvPicPr>
          <p:nvPr/>
        </p:nvPicPr>
        <p:blipFill>
          <a:blip r:embed="rId4"/>
          <a:stretch>
            <a:fillRect/>
          </a:stretch>
        </p:blipFill>
        <p:spPr>
          <a:xfrm>
            <a:off x="127987" y="6172200"/>
            <a:ext cx="658425" cy="597460"/>
          </a:xfrm>
          <a:prstGeom prst="rect">
            <a:avLst/>
          </a:prstGeom>
        </p:spPr>
      </p:pic>
    </p:spTree>
    <p:extLst>
      <p:ext uri="{BB962C8B-B14F-4D97-AF65-F5344CB8AC3E}">
        <p14:creationId xmlns:p14="http://schemas.microsoft.com/office/powerpoint/2010/main" val="542644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447800"/>
            <a:ext cx="7772400" cy="4953000"/>
          </a:xfrm>
        </p:spPr>
        <p:txBody>
          <a:bodyPr>
            <a:normAutofit/>
          </a:bodyPr>
          <a:lstStyle/>
          <a:p>
            <a:pPr marL="0" indent="0">
              <a:buNone/>
            </a:pPr>
            <a:r>
              <a:rPr lang="en-US" sz="2600" b="1" dirty="0">
                <a:latin typeface="+mn-lt"/>
              </a:rPr>
              <a:t>Washington Veteran Owned Businesses: </a:t>
            </a:r>
            <a:r>
              <a:rPr lang="en-US" sz="2600" dirty="0">
                <a:latin typeface="+mn-lt"/>
              </a:rPr>
              <a:t>The Washington State Department of Veterans Affairs (WDVA) is the sole certifying agency for Washington </a:t>
            </a:r>
            <a:r>
              <a:rPr lang="en-US" sz="2600" dirty="0">
                <a:latin typeface="+mj-lt"/>
              </a:rPr>
              <a:t>State Veteran and Service Member Owned businesses (</a:t>
            </a:r>
            <a:r>
              <a:rPr lang="en-US" sz="2600" dirty="0">
                <a:solidFill>
                  <a:srgbClr val="0070C0"/>
                </a:solidFill>
                <a:latin typeface="+mj-lt"/>
              </a:rPr>
              <a:t>www.dva.wa.gov</a:t>
            </a:r>
            <a:r>
              <a:rPr lang="en-US" sz="2600" dirty="0">
                <a:latin typeface="+mj-lt"/>
              </a:rPr>
              <a:t>).</a:t>
            </a:r>
          </a:p>
          <a:p>
            <a:pPr marL="0" indent="0">
              <a:buNone/>
            </a:pPr>
            <a:endParaRPr lang="en-US" sz="1400" b="1" dirty="0">
              <a:latin typeface="+mj-lt"/>
            </a:endParaRPr>
          </a:p>
          <a:p>
            <a:pPr marL="0" indent="0">
              <a:buNone/>
            </a:pPr>
            <a:r>
              <a:rPr lang="en-US" sz="2600" b="1" dirty="0">
                <a:latin typeface="+mj-lt"/>
              </a:rPr>
              <a:t>Businesses must provide: </a:t>
            </a:r>
            <a:endParaRPr lang="en-US" sz="2600" dirty="0">
              <a:latin typeface="+mj-lt"/>
            </a:endParaRPr>
          </a:p>
          <a:p>
            <a:r>
              <a:rPr lang="en-US" sz="2400" dirty="0">
                <a:latin typeface="+mj-lt"/>
              </a:rPr>
              <a:t>Proof of Honorable Veteran Status</a:t>
            </a:r>
          </a:p>
          <a:p>
            <a:r>
              <a:rPr lang="en-US" sz="2400" dirty="0">
                <a:latin typeface="+mj-lt"/>
              </a:rPr>
              <a:t>Proof of 51% ownership (or 50/50 if spousal or veteran split)</a:t>
            </a:r>
          </a:p>
          <a:p>
            <a:r>
              <a:rPr lang="en-US" sz="2400" dirty="0">
                <a:latin typeface="+mj-lt"/>
              </a:rPr>
              <a:t>Proof the business is a Washington State Enterprise</a:t>
            </a:r>
          </a:p>
        </p:txBody>
      </p:sp>
      <p:sp>
        <p:nvSpPr>
          <p:cNvPr id="3" name="Title 2"/>
          <p:cNvSpPr>
            <a:spLocks noGrp="1"/>
          </p:cNvSpPr>
          <p:nvPr>
            <p:ph type="title"/>
          </p:nvPr>
        </p:nvSpPr>
        <p:spPr>
          <a:xfrm>
            <a:off x="457200" y="304800"/>
            <a:ext cx="8229600" cy="762000"/>
          </a:xfrm>
        </p:spPr>
        <p:txBody>
          <a:bodyPr>
            <a:noAutofit/>
          </a:bodyPr>
          <a:lstStyle/>
          <a:p>
            <a:pPr algn="l"/>
            <a:r>
              <a:rPr lang="en-US" sz="3600" dirty="0">
                <a:solidFill>
                  <a:srgbClr val="0070C0"/>
                </a:solidFill>
              </a:rPr>
              <a:t>Veteran Owned Businesses</a:t>
            </a:r>
          </a:p>
        </p:txBody>
      </p:sp>
      <p:pic>
        <p:nvPicPr>
          <p:cNvPr id="4" name="Content Placeholder 5" descr="Button_Orange.png"/>
          <p:cNvPicPr>
            <a:picLocks noChangeAspect="1"/>
          </p:cNvPicPr>
          <p:nvPr/>
        </p:nvPicPr>
        <p:blipFill>
          <a:blip r:embed="rId3" cstate="print"/>
          <a:stretch>
            <a:fillRect/>
          </a:stretch>
        </p:blipFill>
        <p:spPr>
          <a:xfrm>
            <a:off x="185139" y="6070532"/>
            <a:ext cx="653061" cy="598492"/>
          </a:xfrm>
          <a:prstGeom prst="rect">
            <a:avLst/>
          </a:prstGeom>
        </p:spPr>
      </p:pic>
      <p:sp>
        <p:nvSpPr>
          <p:cNvPr id="5" name="Rectangle 4"/>
          <p:cNvSpPr/>
          <p:nvPr/>
        </p:nvSpPr>
        <p:spPr>
          <a:xfrm>
            <a:off x="36115" y="6134480"/>
            <a:ext cx="9107885"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92D050"/>
                </a:solidFill>
                <a:effectLst/>
                <a:uLnTx/>
                <a:uFillTx/>
                <a:latin typeface="Calibri"/>
                <a:ea typeface="+mn-ea"/>
                <a:cs typeface="+mn-cs"/>
              </a:rPr>
              <a:t>Which business designations do we recognize? </a:t>
            </a:r>
          </a:p>
        </p:txBody>
      </p:sp>
    </p:spTree>
    <p:extLst>
      <p:ext uri="{BB962C8B-B14F-4D97-AF65-F5344CB8AC3E}">
        <p14:creationId xmlns:p14="http://schemas.microsoft.com/office/powerpoint/2010/main" val="156752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447800"/>
            <a:ext cx="7772400" cy="4953000"/>
          </a:xfrm>
        </p:spPr>
        <p:txBody>
          <a:bodyPr>
            <a:normAutofit/>
          </a:bodyPr>
          <a:lstStyle/>
          <a:p>
            <a:pPr marL="0" indent="0">
              <a:buNone/>
            </a:pPr>
            <a:r>
              <a:rPr lang="en-US" sz="2800" b="1" dirty="0">
                <a:latin typeface="+mn-lt"/>
              </a:rPr>
              <a:t>Minority, Women, and Socially and Economically Disadvantaged Owned Businesses: </a:t>
            </a:r>
          </a:p>
          <a:p>
            <a:pPr marL="0" indent="0">
              <a:buNone/>
            </a:pPr>
            <a:endParaRPr lang="en-US" sz="2800" b="1" dirty="0">
              <a:latin typeface="+mn-lt"/>
            </a:endParaRPr>
          </a:p>
          <a:p>
            <a:pPr marL="0" indent="0">
              <a:buNone/>
            </a:pPr>
            <a:r>
              <a:rPr lang="en-US" sz="2800" dirty="0">
                <a:latin typeface="+mn-lt"/>
              </a:rPr>
              <a:t>The Office of Minority and Women’s Business Enterprises or OMWBE is the sole certifying agency for small businesses owned and controlled by minority, women, and socially and economically disadvantaged persons (</a:t>
            </a:r>
            <a:r>
              <a:rPr lang="en-US" sz="2800" dirty="0">
                <a:solidFill>
                  <a:srgbClr val="0070C0"/>
                </a:solidFill>
                <a:latin typeface="+mn-lt"/>
              </a:rPr>
              <a:t>www.omwbe.wa.gov</a:t>
            </a:r>
            <a:r>
              <a:rPr lang="en-US" sz="2800" dirty="0">
                <a:latin typeface="+mn-lt"/>
              </a:rPr>
              <a:t>).</a:t>
            </a:r>
          </a:p>
        </p:txBody>
      </p:sp>
      <p:sp>
        <p:nvSpPr>
          <p:cNvPr id="3" name="Title 2"/>
          <p:cNvSpPr>
            <a:spLocks noGrp="1"/>
          </p:cNvSpPr>
          <p:nvPr>
            <p:ph type="title"/>
          </p:nvPr>
        </p:nvSpPr>
        <p:spPr>
          <a:xfrm>
            <a:off x="457200" y="304800"/>
            <a:ext cx="8229600" cy="762000"/>
          </a:xfrm>
        </p:spPr>
        <p:txBody>
          <a:bodyPr>
            <a:noAutofit/>
          </a:bodyPr>
          <a:lstStyle/>
          <a:p>
            <a:pPr algn="l"/>
            <a:r>
              <a:rPr lang="en-US" sz="3200" dirty="0">
                <a:solidFill>
                  <a:srgbClr val="0070C0"/>
                </a:solidFill>
              </a:rPr>
              <a:t>Minority and Women Owned Businesses</a:t>
            </a:r>
          </a:p>
        </p:txBody>
      </p:sp>
      <p:pic>
        <p:nvPicPr>
          <p:cNvPr id="4" name="Content Placeholder 5" descr="Button_Orange.png"/>
          <p:cNvPicPr>
            <a:picLocks noChangeAspect="1"/>
          </p:cNvPicPr>
          <p:nvPr/>
        </p:nvPicPr>
        <p:blipFill>
          <a:blip r:embed="rId3" cstate="print"/>
          <a:stretch>
            <a:fillRect/>
          </a:stretch>
        </p:blipFill>
        <p:spPr>
          <a:xfrm>
            <a:off x="185139" y="6070532"/>
            <a:ext cx="653061" cy="598492"/>
          </a:xfrm>
          <a:prstGeom prst="rect">
            <a:avLst/>
          </a:prstGeom>
        </p:spPr>
      </p:pic>
      <p:sp>
        <p:nvSpPr>
          <p:cNvPr id="5" name="Rectangle 4"/>
          <p:cNvSpPr/>
          <p:nvPr/>
        </p:nvSpPr>
        <p:spPr>
          <a:xfrm>
            <a:off x="36115" y="6134480"/>
            <a:ext cx="9107885"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92D050"/>
                </a:solidFill>
                <a:effectLst/>
                <a:uLnTx/>
                <a:uFillTx/>
                <a:latin typeface="Calibri"/>
                <a:ea typeface="+mn-ea"/>
                <a:cs typeface="+mn-cs"/>
              </a:rPr>
              <a:t>Which business designations do we recognize? </a:t>
            </a:r>
          </a:p>
        </p:txBody>
      </p:sp>
    </p:spTree>
    <p:extLst>
      <p:ext uri="{BB962C8B-B14F-4D97-AF65-F5344CB8AC3E}">
        <p14:creationId xmlns:p14="http://schemas.microsoft.com/office/powerpoint/2010/main" val="1131677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447800"/>
            <a:ext cx="7772400" cy="4686680"/>
          </a:xfrm>
        </p:spPr>
        <p:txBody>
          <a:bodyPr>
            <a:normAutofit fontScale="85000" lnSpcReduction="20000"/>
          </a:bodyPr>
          <a:lstStyle/>
          <a:p>
            <a:pPr marL="0" indent="0">
              <a:buNone/>
            </a:pPr>
            <a:r>
              <a:rPr lang="en-US" sz="2600" b="1" dirty="0">
                <a:latin typeface="+mn-lt"/>
              </a:rPr>
              <a:t>Businesses must be: </a:t>
            </a:r>
          </a:p>
          <a:p>
            <a:r>
              <a:rPr lang="en-US" sz="2600" dirty="0">
                <a:latin typeface="+mn-lt"/>
              </a:rPr>
              <a:t>For-profit. </a:t>
            </a:r>
          </a:p>
          <a:p>
            <a:r>
              <a:rPr lang="en-US" sz="2600" dirty="0">
                <a:latin typeface="+mn-lt"/>
              </a:rPr>
              <a:t>A small business according to the U.S. Small Business Administration (see application information) </a:t>
            </a:r>
          </a:p>
          <a:p>
            <a:pPr marL="0" indent="0">
              <a:buNone/>
            </a:pPr>
            <a:endParaRPr lang="en-US" sz="2600" b="1" dirty="0">
              <a:latin typeface="+mn-lt"/>
            </a:endParaRPr>
          </a:p>
          <a:p>
            <a:pPr marL="0" indent="0">
              <a:buNone/>
            </a:pPr>
            <a:r>
              <a:rPr lang="en-US" sz="2600" b="1" dirty="0">
                <a:latin typeface="+mn-lt"/>
              </a:rPr>
              <a:t>Eligible owner(s) must: </a:t>
            </a:r>
          </a:p>
          <a:p>
            <a:r>
              <a:rPr lang="en-US" sz="2600" dirty="0">
                <a:latin typeface="+mn-lt"/>
              </a:rPr>
              <a:t>Be female, African American/Black, Asian America, Pacific Islander, Hispanic/Latino, Native American, Native Hawaiian, or Alaska Native </a:t>
            </a:r>
          </a:p>
          <a:p>
            <a:r>
              <a:rPr lang="en-US" sz="2600" dirty="0">
                <a:latin typeface="+mn-lt"/>
              </a:rPr>
              <a:t>Be a U.S. citizen or legal permanent resident (federal only). </a:t>
            </a:r>
          </a:p>
          <a:p>
            <a:r>
              <a:rPr lang="en-US" sz="2600" dirty="0">
                <a:latin typeface="+mn-lt"/>
              </a:rPr>
              <a:t>Own at least 51% of the business. </a:t>
            </a:r>
          </a:p>
          <a:p>
            <a:r>
              <a:rPr lang="en-US" sz="2600" dirty="0">
                <a:latin typeface="+mn-lt"/>
              </a:rPr>
              <a:t>Control managerial day-to-day operations. </a:t>
            </a:r>
          </a:p>
          <a:p>
            <a:r>
              <a:rPr lang="en-US" sz="2600" dirty="0">
                <a:latin typeface="+mn-lt"/>
              </a:rPr>
              <a:t>Have a personal net worth less than $1.32 million not including primary residence or applicant business. </a:t>
            </a:r>
          </a:p>
        </p:txBody>
      </p:sp>
      <p:sp>
        <p:nvSpPr>
          <p:cNvPr id="3" name="Title 2"/>
          <p:cNvSpPr>
            <a:spLocks noGrp="1"/>
          </p:cNvSpPr>
          <p:nvPr>
            <p:ph type="title"/>
          </p:nvPr>
        </p:nvSpPr>
        <p:spPr>
          <a:xfrm>
            <a:off x="457200" y="304800"/>
            <a:ext cx="8229600" cy="762000"/>
          </a:xfrm>
        </p:spPr>
        <p:txBody>
          <a:bodyPr>
            <a:noAutofit/>
          </a:bodyPr>
          <a:lstStyle/>
          <a:p>
            <a:pPr algn="l"/>
            <a:r>
              <a:rPr lang="en-US" sz="3200" dirty="0">
                <a:solidFill>
                  <a:srgbClr val="0070C0"/>
                </a:solidFill>
              </a:rPr>
              <a:t>Minority and Women Owned Businesses</a:t>
            </a:r>
          </a:p>
        </p:txBody>
      </p:sp>
      <p:pic>
        <p:nvPicPr>
          <p:cNvPr id="4" name="Content Placeholder 5" descr="Button_Orange.png"/>
          <p:cNvPicPr>
            <a:picLocks noChangeAspect="1"/>
          </p:cNvPicPr>
          <p:nvPr/>
        </p:nvPicPr>
        <p:blipFill>
          <a:blip r:embed="rId3" cstate="print"/>
          <a:stretch>
            <a:fillRect/>
          </a:stretch>
        </p:blipFill>
        <p:spPr>
          <a:xfrm>
            <a:off x="185139" y="6070532"/>
            <a:ext cx="653061" cy="598492"/>
          </a:xfrm>
          <a:prstGeom prst="rect">
            <a:avLst/>
          </a:prstGeom>
        </p:spPr>
      </p:pic>
      <p:sp>
        <p:nvSpPr>
          <p:cNvPr id="5" name="Rectangle 4"/>
          <p:cNvSpPr/>
          <p:nvPr/>
        </p:nvSpPr>
        <p:spPr>
          <a:xfrm>
            <a:off x="36115" y="6134480"/>
            <a:ext cx="9107885"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92D050"/>
                </a:solidFill>
                <a:effectLst/>
                <a:uLnTx/>
                <a:uFillTx/>
                <a:latin typeface="Calibri"/>
                <a:ea typeface="+mn-ea"/>
                <a:cs typeface="+mn-cs"/>
              </a:rPr>
              <a:t>Which business designations do we recognize? </a:t>
            </a:r>
          </a:p>
        </p:txBody>
      </p:sp>
    </p:spTree>
    <p:extLst>
      <p:ext uri="{BB962C8B-B14F-4D97-AF65-F5344CB8AC3E}">
        <p14:creationId xmlns:p14="http://schemas.microsoft.com/office/powerpoint/2010/main" val="391945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par>
                                <p:cTn id="17" presetID="10" presetClass="exit" presetSubtype="0" fill="hold" nodeType="withEffect">
                                  <p:stCondLst>
                                    <p:cond delay="0"/>
                                  </p:stCondLst>
                                  <p:childTnLst>
                                    <p:animEffect transition="out" filter="fade">
                                      <p:cBhvr>
                                        <p:cTn id="18" dur="500"/>
                                        <p:tgtEl>
                                          <p:spTgt spid="2">
                                            <p:txEl>
                                              <p:pRg st="0" end="0"/>
                                            </p:txEl>
                                          </p:spTgt>
                                        </p:tgtEl>
                                      </p:cBhvr>
                                    </p:animEffect>
                                    <p:set>
                                      <p:cBhvr>
                                        <p:cTn id="19" dur="1" fill="hold">
                                          <p:stCondLst>
                                            <p:cond delay="499"/>
                                          </p:stCondLst>
                                        </p:cTn>
                                        <p:tgtEl>
                                          <p:spTgt spid="2">
                                            <p:txEl>
                                              <p:pRg st="0" end="0"/>
                                            </p:txEl>
                                          </p:spTgt>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2">
                                            <p:txEl>
                                              <p:pRg st="1" end="1"/>
                                            </p:txEl>
                                          </p:spTgt>
                                        </p:tgtEl>
                                      </p:cBhvr>
                                    </p:animEffect>
                                    <p:set>
                                      <p:cBhvr>
                                        <p:cTn id="22" dur="1" fill="hold">
                                          <p:stCondLst>
                                            <p:cond delay="499"/>
                                          </p:stCondLst>
                                        </p:cTn>
                                        <p:tgtEl>
                                          <p:spTgt spid="2">
                                            <p:txEl>
                                              <p:pRg st="1" end="1"/>
                                            </p:txEl>
                                          </p:spTgt>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2">
                                            <p:txEl>
                                              <p:pRg st="2" end="2"/>
                                            </p:txEl>
                                          </p:spTgt>
                                        </p:tgtEl>
                                      </p:cBhvr>
                                    </p:animEffect>
                                    <p:set>
                                      <p:cBhvr>
                                        <p:cTn id="25" dur="1" fill="hold">
                                          <p:stCondLst>
                                            <p:cond delay="499"/>
                                          </p:stCondLst>
                                        </p:cTn>
                                        <p:tgtEl>
                                          <p:spTgt spid="2">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295400"/>
            <a:ext cx="7772400" cy="5105400"/>
          </a:xfrm>
        </p:spPr>
        <p:txBody>
          <a:bodyPr>
            <a:normAutofit/>
          </a:bodyPr>
          <a:lstStyle/>
          <a:p>
            <a:r>
              <a:rPr lang="en-US" sz="1900" dirty="0">
                <a:latin typeface="+mn-lt"/>
              </a:rPr>
              <a:t>Boosts a firm’s potential for doing business with government agencies and private companies looking for small diverse firms. </a:t>
            </a:r>
          </a:p>
          <a:p>
            <a:pPr marL="0" indent="0">
              <a:buNone/>
            </a:pPr>
            <a:endParaRPr lang="en-US" sz="1000" dirty="0">
              <a:latin typeface="+mn-lt"/>
            </a:endParaRPr>
          </a:p>
          <a:p>
            <a:r>
              <a:rPr lang="en-US" sz="1900" dirty="0">
                <a:latin typeface="+mn-lt"/>
              </a:rPr>
              <a:t>Projects funded by the U.S. Department of Transportation (USDOT), including highways, aviation, and transit, have enforceable goals for the inclusion of certified firms. Public entities that manage these projects and their prime contractors look to OMWBE’s directory for federally-certified firms.</a:t>
            </a:r>
          </a:p>
          <a:p>
            <a:pPr marL="0" indent="0">
              <a:buNone/>
            </a:pPr>
            <a:endParaRPr lang="en-US" sz="1000" dirty="0">
              <a:latin typeface="+mn-lt"/>
            </a:endParaRPr>
          </a:p>
          <a:p>
            <a:r>
              <a:rPr lang="en-US" sz="1900" dirty="0">
                <a:latin typeface="+mn-lt"/>
              </a:rPr>
              <a:t>Significantly increases a firm’s visibility through listings on important databases for certified firms. </a:t>
            </a:r>
          </a:p>
          <a:p>
            <a:pPr marL="0" indent="0">
              <a:buNone/>
            </a:pPr>
            <a:endParaRPr lang="en-US" sz="1000" dirty="0">
              <a:latin typeface="+mn-lt"/>
            </a:endParaRPr>
          </a:p>
          <a:p>
            <a:r>
              <a:rPr lang="en-US" sz="1900" dirty="0">
                <a:latin typeface="+mn-lt"/>
              </a:rPr>
              <a:t>Increases a firm’s awareness of active bids throughout the state. </a:t>
            </a:r>
          </a:p>
          <a:p>
            <a:pPr marL="0" indent="0">
              <a:buNone/>
            </a:pPr>
            <a:endParaRPr lang="en-US" sz="1000" dirty="0">
              <a:latin typeface="+mn-lt"/>
            </a:endParaRPr>
          </a:p>
          <a:p>
            <a:r>
              <a:rPr lang="en-US" sz="1900" dirty="0">
                <a:latin typeface="+mn-lt"/>
              </a:rPr>
              <a:t>Access to reduced interest rates on business loans through the Linked Deposit Loan Program (for state certified firms). </a:t>
            </a:r>
          </a:p>
          <a:p>
            <a:pPr marL="0" indent="0">
              <a:buNone/>
            </a:pPr>
            <a:endParaRPr lang="en-US" sz="2600" dirty="0">
              <a:latin typeface="+mn-lt"/>
            </a:endParaRPr>
          </a:p>
        </p:txBody>
      </p:sp>
      <p:sp>
        <p:nvSpPr>
          <p:cNvPr id="3" name="Title 2"/>
          <p:cNvSpPr>
            <a:spLocks noGrp="1"/>
          </p:cNvSpPr>
          <p:nvPr>
            <p:ph type="title"/>
          </p:nvPr>
        </p:nvSpPr>
        <p:spPr>
          <a:xfrm>
            <a:off x="457200" y="304800"/>
            <a:ext cx="8229600" cy="762000"/>
          </a:xfrm>
        </p:spPr>
        <p:txBody>
          <a:bodyPr>
            <a:noAutofit/>
          </a:bodyPr>
          <a:lstStyle/>
          <a:p>
            <a:pPr algn="l"/>
            <a:r>
              <a:rPr lang="en-US" sz="3600" dirty="0">
                <a:solidFill>
                  <a:srgbClr val="0070C0"/>
                </a:solidFill>
              </a:rPr>
              <a:t>Benefits of Certification </a:t>
            </a:r>
          </a:p>
        </p:txBody>
      </p:sp>
      <p:pic>
        <p:nvPicPr>
          <p:cNvPr id="4" name="Content Placeholder 5" descr="Button_Orange.png"/>
          <p:cNvPicPr>
            <a:picLocks noChangeAspect="1"/>
          </p:cNvPicPr>
          <p:nvPr/>
        </p:nvPicPr>
        <p:blipFill>
          <a:blip r:embed="rId3" cstate="print"/>
          <a:stretch>
            <a:fillRect/>
          </a:stretch>
        </p:blipFill>
        <p:spPr>
          <a:xfrm>
            <a:off x="185139" y="6070532"/>
            <a:ext cx="653061" cy="598492"/>
          </a:xfrm>
          <a:prstGeom prst="rect">
            <a:avLst/>
          </a:prstGeom>
        </p:spPr>
      </p:pic>
      <p:sp>
        <p:nvSpPr>
          <p:cNvPr id="5" name="Rectangle 4"/>
          <p:cNvSpPr/>
          <p:nvPr/>
        </p:nvSpPr>
        <p:spPr>
          <a:xfrm>
            <a:off x="36115" y="6134480"/>
            <a:ext cx="9107885"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92D050"/>
                </a:solidFill>
                <a:effectLst/>
                <a:uLnTx/>
                <a:uFillTx/>
                <a:latin typeface="Calibri"/>
                <a:ea typeface="+mn-ea"/>
                <a:cs typeface="+mn-cs"/>
              </a:rPr>
              <a:t>Which business designations do we recognize? </a:t>
            </a:r>
          </a:p>
        </p:txBody>
      </p:sp>
    </p:spTree>
    <p:extLst>
      <p:ext uri="{BB962C8B-B14F-4D97-AF65-F5344CB8AC3E}">
        <p14:creationId xmlns:p14="http://schemas.microsoft.com/office/powerpoint/2010/main" val="285689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fade">
                                      <p:cBhvr>
                                        <p:cTn id="2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876800"/>
          </a:xfrm>
        </p:spPr>
        <p:txBody>
          <a:bodyPr>
            <a:normAutofit/>
          </a:bodyPr>
          <a:lstStyle/>
          <a:p>
            <a:r>
              <a:rPr lang="en-US" sz="2800" dirty="0"/>
              <a:t>Washington Procurement Technical Assistance Center (</a:t>
            </a:r>
            <a:r>
              <a:rPr lang="en-US" sz="2800" dirty="0">
                <a:hlinkClick r:id="rId3"/>
              </a:rPr>
              <a:t>www.washingtonptac.org</a:t>
            </a:r>
            <a:r>
              <a:rPr lang="en-US" sz="2800" dirty="0"/>
              <a:t>)</a:t>
            </a:r>
          </a:p>
          <a:p>
            <a:r>
              <a:rPr lang="en-US" sz="2800" dirty="0"/>
              <a:t>Regulatory Innovation and Assistance (</a:t>
            </a:r>
            <a:r>
              <a:rPr lang="en-US" sz="2800" dirty="0">
                <a:hlinkClick r:id="rId4"/>
              </a:rPr>
              <a:t>www.oria.wa.gov</a:t>
            </a:r>
            <a:r>
              <a:rPr lang="en-US" sz="2800" dirty="0"/>
              <a:t>) </a:t>
            </a:r>
            <a:endParaRPr lang="en-US" dirty="0"/>
          </a:p>
          <a:p>
            <a:pPr marL="0" indent="0">
              <a:buNone/>
            </a:pPr>
            <a:endParaRPr lang="en-US" sz="3900" dirty="0">
              <a:latin typeface="+mn-lt"/>
            </a:endParaRPr>
          </a:p>
          <a:p>
            <a:endParaRPr lang="en-US" dirty="0"/>
          </a:p>
        </p:txBody>
      </p:sp>
      <p:sp>
        <p:nvSpPr>
          <p:cNvPr id="3" name="Title 2"/>
          <p:cNvSpPr>
            <a:spLocks noGrp="1"/>
          </p:cNvSpPr>
          <p:nvPr>
            <p:ph type="title"/>
          </p:nvPr>
        </p:nvSpPr>
        <p:spPr>
          <a:xfrm>
            <a:off x="457200" y="298966"/>
            <a:ext cx="8229600" cy="914400"/>
          </a:xfrm>
        </p:spPr>
        <p:txBody>
          <a:bodyPr>
            <a:normAutofit/>
          </a:bodyPr>
          <a:lstStyle/>
          <a:p>
            <a:pPr algn="l"/>
            <a:r>
              <a:rPr lang="en-US" sz="3600" dirty="0">
                <a:solidFill>
                  <a:srgbClr val="0070C0"/>
                </a:solidFill>
              </a:rPr>
              <a:t>Requirement Resources</a:t>
            </a:r>
          </a:p>
        </p:txBody>
      </p:sp>
      <p:pic>
        <p:nvPicPr>
          <p:cNvPr id="4" name="Content Placeholder 5" descr="Button_Orange.png"/>
          <p:cNvPicPr>
            <a:picLocks noChangeAspect="1"/>
          </p:cNvPicPr>
          <p:nvPr/>
        </p:nvPicPr>
        <p:blipFill>
          <a:blip r:embed="rId5" cstate="print"/>
          <a:stretch>
            <a:fillRect/>
          </a:stretch>
        </p:blipFill>
        <p:spPr>
          <a:xfrm>
            <a:off x="185139" y="6070532"/>
            <a:ext cx="653061" cy="598492"/>
          </a:xfrm>
          <a:prstGeom prst="rect">
            <a:avLst/>
          </a:prstGeom>
        </p:spPr>
      </p:pic>
      <p:sp>
        <p:nvSpPr>
          <p:cNvPr id="6" name="Rectangle 5"/>
          <p:cNvSpPr/>
          <p:nvPr/>
        </p:nvSpPr>
        <p:spPr>
          <a:xfrm>
            <a:off x="0" y="6336268"/>
            <a:ext cx="9143999"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92D050"/>
                </a:solidFill>
                <a:effectLst/>
                <a:uLnTx/>
                <a:uFillTx/>
                <a:latin typeface="Calibri"/>
                <a:ea typeface="+mn-ea"/>
                <a:cs typeface="+mn-cs"/>
              </a:rPr>
              <a:t>What are the requirements to do business with Washington State?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92D05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855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hlinkClick r:id="rId3"/>
              </a:rPr>
              <a:t>WEBS</a:t>
            </a:r>
            <a:endParaRPr lang="en-US" dirty="0"/>
          </a:p>
          <a:p>
            <a:r>
              <a:rPr lang="en-US" dirty="0"/>
              <a:t>Vehicle Maintenance and Repair Services solicitation: </a:t>
            </a:r>
            <a:r>
              <a:rPr lang="en-US" b="0" i="0" u="none" strike="noStrike" dirty="0">
                <a:solidFill>
                  <a:srgbClr val="0000FE"/>
                </a:solidFill>
                <a:effectLst/>
                <a:latin typeface="-apple-system"/>
                <a:hlinkClick r:id="rId4"/>
              </a:rPr>
              <a:t>DESContractsTeamMaple@des.wa.gov </a:t>
            </a:r>
            <a:endParaRPr lang="en-US" dirty="0"/>
          </a:p>
          <a:p>
            <a:r>
              <a:rPr lang="en-US" dirty="0"/>
              <a:t>Procurement Inclusion and Equity:        </a:t>
            </a:r>
            <a:r>
              <a:rPr lang="en-US" dirty="0">
                <a:hlinkClick r:id="rId5"/>
              </a:rPr>
              <a:t>Kim Sauer</a:t>
            </a:r>
            <a:endParaRPr lang="en-US" dirty="0"/>
          </a:p>
        </p:txBody>
      </p:sp>
      <p:sp>
        <p:nvSpPr>
          <p:cNvPr id="3" name="Title 2"/>
          <p:cNvSpPr>
            <a:spLocks noGrp="1"/>
          </p:cNvSpPr>
          <p:nvPr>
            <p:ph type="title"/>
          </p:nvPr>
        </p:nvSpPr>
        <p:spPr/>
        <p:txBody>
          <a:bodyPr>
            <a:normAutofit/>
          </a:bodyPr>
          <a:lstStyle/>
          <a:p>
            <a:r>
              <a:rPr lang="en-US" sz="3600" dirty="0">
                <a:solidFill>
                  <a:srgbClr val="0070C0"/>
                </a:solidFill>
              </a:rPr>
              <a:t>Additional Resources:</a:t>
            </a:r>
          </a:p>
        </p:txBody>
      </p:sp>
    </p:spTree>
    <p:extLst>
      <p:ext uri="{BB962C8B-B14F-4D97-AF65-F5344CB8AC3E}">
        <p14:creationId xmlns:p14="http://schemas.microsoft.com/office/powerpoint/2010/main" val="2776481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286000" y="1524000"/>
            <a:ext cx="4096867" cy="1664352"/>
          </a:xfrm>
          <a:prstGeom prst="rect">
            <a:avLst/>
          </a:prstGeom>
        </p:spPr>
      </p:pic>
      <p:sp>
        <p:nvSpPr>
          <p:cNvPr id="3" name="Title 2"/>
          <p:cNvSpPr>
            <a:spLocks noGrp="1"/>
          </p:cNvSpPr>
          <p:nvPr>
            <p:ph type="title"/>
          </p:nvPr>
        </p:nvSpPr>
        <p:spPr/>
        <p:txBody>
          <a:bodyPr/>
          <a:lstStyle/>
          <a:p>
            <a:r>
              <a:rPr lang="en-US" dirty="0">
                <a:solidFill>
                  <a:srgbClr val="0070C0"/>
                </a:solidFill>
              </a:rPr>
              <a:t>Introductions</a:t>
            </a:r>
          </a:p>
        </p:txBody>
      </p:sp>
      <p:pic>
        <p:nvPicPr>
          <p:cNvPr id="2" name="Picture 1" descr="File:Hello my name is sticker.svg - Wikimedia Common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7000" y="3505200"/>
            <a:ext cx="3624288" cy="2590800"/>
          </a:xfrm>
          <a:prstGeom prst="rect">
            <a:avLst/>
          </a:prstGeom>
        </p:spPr>
      </p:pic>
      <p:pic>
        <p:nvPicPr>
          <p:cNvPr id="5" name="Picture 4"/>
          <p:cNvPicPr>
            <a:picLocks noChangeAspect="1"/>
          </p:cNvPicPr>
          <p:nvPr/>
        </p:nvPicPr>
        <p:blipFill>
          <a:blip r:embed="rId5"/>
          <a:stretch>
            <a:fillRect/>
          </a:stretch>
        </p:blipFill>
        <p:spPr>
          <a:xfrm>
            <a:off x="127987" y="6260540"/>
            <a:ext cx="658425" cy="597460"/>
          </a:xfrm>
          <a:prstGeom prst="rect">
            <a:avLst/>
          </a:prstGeom>
        </p:spPr>
      </p:pic>
      <p:sp>
        <p:nvSpPr>
          <p:cNvPr id="6" name="TextBox 5"/>
          <p:cNvSpPr txBox="1"/>
          <p:nvPr/>
        </p:nvSpPr>
        <p:spPr>
          <a:xfrm>
            <a:off x="3124200" y="4495800"/>
            <a:ext cx="2895600" cy="1477328"/>
          </a:xfrm>
          <a:prstGeom prst="rect">
            <a:avLst/>
          </a:prstGeom>
          <a:noFill/>
        </p:spPr>
        <p:txBody>
          <a:bodyPr wrap="square" rtlCol="0">
            <a:spAutoFit/>
          </a:bodyPr>
          <a:lstStyle/>
          <a:p>
            <a:pPr algn="ctr"/>
            <a:r>
              <a:rPr lang="en-US" dirty="0"/>
              <a:t>Please rename yourself in the Participant list. </a:t>
            </a:r>
          </a:p>
          <a:p>
            <a:pPr algn="ctr"/>
            <a:r>
              <a:rPr lang="en-US" dirty="0"/>
              <a:t>First and Last Name, Business Name, (City/Town)</a:t>
            </a:r>
          </a:p>
          <a:p>
            <a:endParaRPr lang="en-US" dirty="0"/>
          </a:p>
        </p:txBody>
      </p:sp>
    </p:spTree>
    <p:extLst>
      <p:ext uri="{BB962C8B-B14F-4D97-AF65-F5344CB8AC3E}">
        <p14:creationId xmlns:p14="http://schemas.microsoft.com/office/powerpoint/2010/main" val="828779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1669" y="1676400"/>
            <a:ext cx="7543800" cy="4953000"/>
          </a:xfrm>
        </p:spPr>
        <p:txBody>
          <a:bodyPr>
            <a:normAutofit/>
          </a:bodyPr>
          <a:lstStyle/>
          <a:p>
            <a:r>
              <a:rPr lang="en-US" sz="2800" dirty="0"/>
              <a:t>Authority to create statewide contracts for the state</a:t>
            </a:r>
            <a:br>
              <a:rPr lang="en-US" sz="2800" dirty="0"/>
            </a:br>
            <a:endParaRPr lang="en-US" sz="2800" dirty="0"/>
          </a:p>
          <a:p>
            <a:r>
              <a:rPr lang="en-US" sz="2800" dirty="0"/>
              <a:t>Procurement bridge between purchasers and contractors</a:t>
            </a:r>
          </a:p>
          <a:p>
            <a:pPr marL="0" indent="0">
              <a:buNone/>
            </a:pPr>
            <a:endParaRPr lang="en-US" sz="2600" b="1" dirty="0">
              <a:latin typeface="+mn-lt"/>
            </a:endParaRPr>
          </a:p>
          <a:p>
            <a:pPr marL="0" lvl="0" indent="0">
              <a:buNone/>
            </a:pPr>
            <a:endParaRPr lang="en-US" sz="2600" dirty="0">
              <a:latin typeface="+mn-lt"/>
            </a:endParaRPr>
          </a:p>
        </p:txBody>
      </p:sp>
      <p:sp>
        <p:nvSpPr>
          <p:cNvPr id="3" name="Title 2"/>
          <p:cNvSpPr>
            <a:spLocks noGrp="1"/>
          </p:cNvSpPr>
          <p:nvPr>
            <p:ph type="title"/>
          </p:nvPr>
        </p:nvSpPr>
        <p:spPr>
          <a:xfrm>
            <a:off x="475257" y="381000"/>
            <a:ext cx="8229600" cy="762000"/>
          </a:xfrm>
        </p:spPr>
        <p:txBody>
          <a:bodyPr>
            <a:noAutofit/>
          </a:bodyPr>
          <a:lstStyle/>
          <a:p>
            <a:pPr algn="l"/>
            <a:r>
              <a:rPr lang="en-US" sz="3600" dirty="0">
                <a:solidFill>
                  <a:srgbClr val="0070C0"/>
                </a:solidFill>
              </a:rPr>
              <a:t>DES Contracting</a:t>
            </a:r>
          </a:p>
        </p:txBody>
      </p:sp>
      <p:pic>
        <p:nvPicPr>
          <p:cNvPr id="4" name="Content Placeholder 5" descr="Button_Orange.png"/>
          <p:cNvPicPr>
            <a:picLocks noChangeAspect="1"/>
          </p:cNvPicPr>
          <p:nvPr/>
        </p:nvPicPr>
        <p:blipFill>
          <a:blip r:embed="rId3" cstate="print"/>
          <a:stretch>
            <a:fillRect/>
          </a:stretch>
        </p:blipFill>
        <p:spPr>
          <a:xfrm>
            <a:off x="185139" y="6070532"/>
            <a:ext cx="653061" cy="598492"/>
          </a:xfrm>
          <a:prstGeom prst="rect">
            <a:avLst/>
          </a:prstGeom>
        </p:spPr>
      </p:pic>
      <p:sp>
        <p:nvSpPr>
          <p:cNvPr id="5" name="Rectangle 4"/>
          <p:cNvSpPr/>
          <p:nvPr/>
        </p:nvSpPr>
        <p:spPr>
          <a:xfrm>
            <a:off x="36115" y="6134480"/>
            <a:ext cx="9107885"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92D050"/>
                </a:solidFill>
                <a:effectLst/>
                <a:uLnTx/>
                <a:uFillTx/>
                <a:latin typeface="Calibri"/>
                <a:ea typeface="+mn-ea"/>
                <a:cs typeface="+mn-cs"/>
              </a:rPr>
              <a:t>What does DES and Washington State buy?</a:t>
            </a:r>
          </a:p>
        </p:txBody>
      </p:sp>
    </p:spTree>
    <p:extLst>
      <p:ext uri="{BB962C8B-B14F-4D97-AF65-F5344CB8AC3E}">
        <p14:creationId xmlns:p14="http://schemas.microsoft.com/office/powerpoint/2010/main" val="1607957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solidFill>
                  <a:srgbClr val="0070C0"/>
                </a:solidFill>
              </a:rPr>
              <a:t>Scope</a:t>
            </a:r>
          </a:p>
        </p:txBody>
      </p:sp>
      <p:sp>
        <p:nvSpPr>
          <p:cNvPr id="4" name="TextBox 3"/>
          <p:cNvSpPr txBox="1"/>
          <p:nvPr/>
        </p:nvSpPr>
        <p:spPr>
          <a:xfrm>
            <a:off x="609600" y="1752600"/>
            <a:ext cx="7924800" cy="3693319"/>
          </a:xfrm>
          <a:prstGeom prst="rect">
            <a:avLst/>
          </a:prstGeom>
          <a:noFill/>
        </p:spPr>
        <p:txBody>
          <a:bodyPr wrap="square" rtlCol="0">
            <a:spAutoFit/>
          </a:bodyPr>
          <a:lstStyle/>
          <a:p>
            <a:r>
              <a:rPr lang="en-US" sz="2600" dirty="0">
                <a:cs typeface="Arial" pitchFamily="34" charset="0"/>
              </a:rPr>
              <a:t>Includes services needed throughout the life of a vehicle:</a:t>
            </a:r>
          </a:p>
          <a:p>
            <a:pPr marL="457200" indent="-457200">
              <a:buFont typeface="Arial" panose="020B0604020202020204" pitchFamily="34" charset="0"/>
              <a:buChar char="•"/>
            </a:pPr>
            <a:endParaRPr lang="en-US" sz="2600" dirty="0">
              <a:cs typeface="Arial" pitchFamily="34" charset="0"/>
            </a:endParaRPr>
          </a:p>
          <a:p>
            <a:pPr marL="457200" indent="-457200">
              <a:buFont typeface="Arial" panose="020B0604020202020204" pitchFamily="34" charset="0"/>
              <a:buChar char="•"/>
            </a:pPr>
            <a:r>
              <a:rPr lang="en-US" sz="2600" dirty="0">
                <a:cs typeface="Arial" pitchFamily="34" charset="0"/>
              </a:rPr>
              <a:t>vehicle fluid changes</a:t>
            </a:r>
          </a:p>
          <a:p>
            <a:pPr marL="457200" indent="-457200">
              <a:buFont typeface="Arial" panose="020B0604020202020204" pitchFamily="34" charset="0"/>
              <a:buChar char="•"/>
            </a:pPr>
            <a:r>
              <a:rPr lang="en-US" sz="2600" dirty="0">
                <a:cs typeface="Arial" pitchFamily="34" charset="0"/>
              </a:rPr>
              <a:t>brake work</a:t>
            </a:r>
          </a:p>
          <a:p>
            <a:pPr marL="457200" indent="-457200">
              <a:buFont typeface="Arial" panose="020B0604020202020204" pitchFamily="34" charset="0"/>
              <a:buChar char="•"/>
            </a:pPr>
            <a:r>
              <a:rPr lang="en-US" sz="2600" dirty="0">
                <a:cs typeface="Arial" pitchFamily="34" charset="0"/>
              </a:rPr>
              <a:t>suspension work</a:t>
            </a:r>
          </a:p>
          <a:p>
            <a:pPr marL="457200" indent="-457200">
              <a:buFont typeface="Arial" panose="020B0604020202020204" pitchFamily="34" charset="0"/>
              <a:buChar char="•"/>
            </a:pPr>
            <a:r>
              <a:rPr lang="en-US" sz="2600" dirty="0">
                <a:cs typeface="Arial" pitchFamily="34" charset="0"/>
              </a:rPr>
              <a:t>part replacements after warranty</a:t>
            </a:r>
          </a:p>
          <a:p>
            <a:pPr marL="457200" indent="-457200">
              <a:buFont typeface="Arial" panose="020B0604020202020204" pitchFamily="34" charset="0"/>
              <a:buChar char="•"/>
            </a:pPr>
            <a:r>
              <a:rPr lang="en-US" sz="2600" dirty="0">
                <a:cs typeface="Arial" pitchFamily="34" charset="0"/>
              </a:rPr>
              <a:t>transmission work</a:t>
            </a:r>
          </a:p>
          <a:p>
            <a:pPr marL="457200" indent="-457200">
              <a:buFont typeface="Arial" panose="020B0604020202020204" pitchFamily="34" charset="0"/>
              <a:buChar char="•"/>
            </a:pPr>
            <a:r>
              <a:rPr lang="en-US" sz="2600" dirty="0">
                <a:cs typeface="Arial" pitchFamily="34" charset="0"/>
              </a:rPr>
              <a:t>body-work</a:t>
            </a:r>
          </a:p>
          <a:p>
            <a:pPr marL="457200" indent="-457200">
              <a:buFont typeface="Arial" panose="020B0604020202020204" pitchFamily="34" charset="0"/>
              <a:buChar char="•"/>
            </a:pPr>
            <a:r>
              <a:rPr lang="en-US" sz="2600" dirty="0">
                <a:cs typeface="Arial" pitchFamily="34" charset="0"/>
              </a:rPr>
              <a:t>and similar repair and maintenance services. </a:t>
            </a:r>
          </a:p>
        </p:txBody>
      </p:sp>
      <p:pic>
        <p:nvPicPr>
          <p:cNvPr id="6" name="Picture 5"/>
          <p:cNvPicPr>
            <a:picLocks noChangeAspect="1"/>
          </p:cNvPicPr>
          <p:nvPr/>
        </p:nvPicPr>
        <p:blipFill>
          <a:blip r:embed="rId3"/>
          <a:stretch>
            <a:fillRect/>
          </a:stretch>
        </p:blipFill>
        <p:spPr>
          <a:xfrm>
            <a:off x="127987" y="6112904"/>
            <a:ext cx="658425" cy="597460"/>
          </a:xfrm>
          <a:prstGeom prst="rect">
            <a:avLst/>
          </a:prstGeom>
        </p:spPr>
      </p:pic>
    </p:spTree>
    <p:extLst>
      <p:ext uri="{BB962C8B-B14F-4D97-AF65-F5344CB8AC3E}">
        <p14:creationId xmlns:p14="http://schemas.microsoft.com/office/powerpoint/2010/main" val="3045386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AFA1F6-E7A7-4780-93B1-DCBB724DC815}"/>
              </a:ext>
            </a:extLst>
          </p:cNvPr>
          <p:cNvSpPr>
            <a:spLocks noGrp="1"/>
          </p:cNvSpPr>
          <p:nvPr>
            <p:ph idx="1"/>
          </p:nvPr>
        </p:nvSpPr>
        <p:spPr/>
        <p:txBody>
          <a:bodyPr/>
          <a:lstStyle/>
          <a:p>
            <a:r>
              <a:rPr lang="en-US" dirty="0"/>
              <a:t>Award by counties</a:t>
            </a:r>
          </a:p>
          <a:p>
            <a:endParaRPr lang="en-US" dirty="0"/>
          </a:p>
          <a:p>
            <a:r>
              <a:rPr lang="en-US" dirty="0"/>
              <a:t>Certification</a:t>
            </a:r>
          </a:p>
          <a:p>
            <a:endParaRPr lang="en-US" dirty="0"/>
          </a:p>
        </p:txBody>
      </p:sp>
      <p:sp>
        <p:nvSpPr>
          <p:cNvPr id="3" name="Title 2">
            <a:extLst>
              <a:ext uri="{FF2B5EF4-FFF2-40B4-BE49-F238E27FC236}">
                <a16:creationId xmlns:a16="http://schemas.microsoft.com/office/drawing/2014/main" id="{723E143C-3C4E-4893-A1B2-2C095A974387}"/>
              </a:ext>
            </a:extLst>
          </p:cNvPr>
          <p:cNvSpPr>
            <a:spLocks noGrp="1"/>
          </p:cNvSpPr>
          <p:nvPr>
            <p:ph type="title"/>
          </p:nvPr>
        </p:nvSpPr>
        <p:spPr/>
        <p:txBody>
          <a:bodyPr>
            <a:normAutofit/>
          </a:bodyPr>
          <a:lstStyle/>
          <a:p>
            <a:r>
              <a:rPr lang="en-US" dirty="0">
                <a:solidFill>
                  <a:srgbClr val="0070C0"/>
                </a:solidFill>
              </a:rPr>
              <a:t>What we are planning</a:t>
            </a:r>
          </a:p>
        </p:txBody>
      </p:sp>
    </p:spTree>
    <p:extLst>
      <p:ext uri="{BB962C8B-B14F-4D97-AF65-F5344CB8AC3E}">
        <p14:creationId xmlns:p14="http://schemas.microsoft.com/office/powerpoint/2010/main" val="447060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88BBA5-2B04-4606-B6C1-836AF6B827F0}"/>
              </a:ext>
            </a:extLst>
          </p:cNvPr>
          <p:cNvSpPr>
            <a:spLocks noGrp="1"/>
          </p:cNvSpPr>
          <p:nvPr>
            <p:ph idx="1"/>
          </p:nvPr>
        </p:nvSpPr>
        <p:spPr/>
        <p:txBody>
          <a:bodyPr/>
          <a:lstStyle/>
          <a:p>
            <a:r>
              <a:rPr lang="en-US" dirty="0"/>
              <a:t>Solicitation timeline:</a:t>
            </a:r>
          </a:p>
          <a:p>
            <a:pPr lvl="1"/>
            <a:r>
              <a:rPr lang="en-US" dirty="0"/>
              <a:t>early spring 2023</a:t>
            </a:r>
          </a:p>
          <a:p>
            <a:r>
              <a:rPr lang="en-US" dirty="0"/>
              <a:t>Anticipate award:</a:t>
            </a:r>
          </a:p>
          <a:p>
            <a:pPr lvl="1"/>
            <a:r>
              <a:rPr lang="en-US" dirty="0"/>
              <a:t>summer 2023</a:t>
            </a:r>
          </a:p>
          <a:p>
            <a:pPr lvl="1"/>
            <a:endParaRPr lang="en-US" dirty="0"/>
          </a:p>
          <a:p>
            <a:r>
              <a:rPr lang="en-US" dirty="0"/>
              <a:t>Any updates visit </a:t>
            </a:r>
          </a:p>
          <a:p>
            <a:pPr lvl="1"/>
            <a:r>
              <a:rPr lang="en-US" sz="2800" dirty="0">
                <a:hlinkClick r:id="rId2"/>
              </a:rPr>
              <a:t>Check Planned Procurement webpage </a:t>
            </a:r>
            <a:endParaRPr lang="en-US" sz="2800" dirty="0"/>
          </a:p>
          <a:p>
            <a:pPr lvl="1"/>
            <a:endParaRPr lang="en-US" dirty="0"/>
          </a:p>
        </p:txBody>
      </p:sp>
      <p:sp>
        <p:nvSpPr>
          <p:cNvPr id="3" name="Title 2">
            <a:extLst>
              <a:ext uri="{FF2B5EF4-FFF2-40B4-BE49-F238E27FC236}">
                <a16:creationId xmlns:a16="http://schemas.microsoft.com/office/drawing/2014/main" id="{32472D59-1B25-4D6D-B735-D69DEC4DAF82}"/>
              </a:ext>
            </a:extLst>
          </p:cNvPr>
          <p:cNvSpPr>
            <a:spLocks noGrp="1"/>
          </p:cNvSpPr>
          <p:nvPr>
            <p:ph type="title"/>
          </p:nvPr>
        </p:nvSpPr>
        <p:spPr/>
        <p:txBody>
          <a:bodyPr/>
          <a:lstStyle/>
          <a:p>
            <a:r>
              <a:rPr lang="en-US" dirty="0">
                <a:solidFill>
                  <a:srgbClr val="0070C0"/>
                </a:solidFill>
              </a:rPr>
              <a:t>Solicitation</a:t>
            </a:r>
            <a:r>
              <a:rPr lang="en-US" dirty="0"/>
              <a:t> </a:t>
            </a:r>
            <a:r>
              <a:rPr lang="en-US" dirty="0">
                <a:solidFill>
                  <a:srgbClr val="0070C0"/>
                </a:solidFill>
              </a:rPr>
              <a:t>Timeline</a:t>
            </a:r>
          </a:p>
        </p:txBody>
      </p:sp>
    </p:spTree>
    <p:extLst>
      <p:ext uri="{BB962C8B-B14F-4D97-AF65-F5344CB8AC3E}">
        <p14:creationId xmlns:p14="http://schemas.microsoft.com/office/powerpoint/2010/main" val="1419526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9BB256-7D3B-4304-8C71-985C09052BD1}"/>
              </a:ext>
            </a:extLst>
          </p:cNvPr>
          <p:cNvSpPr>
            <a:spLocks noGrp="1"/>
          </p:cNvSpPr>
          <p:nvPr>
            <p:ph idx="1"/>
          </p:nvPr>
        </p:nvSpPr>
        <p:spPr>
          <a:xfrm>
            <a:off x="445618" y="1295400"/>
            <a:ext cx="8229600" cy="4876800"/>
          </a:xfrm>
        </p:spPr>
        <p:txBody>
          <a:bodyPr>
            <a:normAutofit/>
          </a:bodyPr>
          <a:lstStyle/>
          <a:p>
            <a:pPr marL="0" indent="0">
              <a:buNone/>
            </a:pPr>
            <a:r>
              <a:rPr lang="en-US" dirty="0"/>
              <a:t>How to register</a:t>
            </a:r>
          </a:p>
          <a:p>
            <a:pPr marL="0" indent="0">
              <a:buNone/>
            </a:pPr>
            <a:r>
              <a:rPr lang="en-US" dirty="0"/>
              <a:t>	</a:t>
            </a:r>
            <a:r>
              <a:rPr lang="en-US" dirty="0">
                <a:hlinkClick r:id="rId3"/>
              </a:rPr>
              <a:t>https://pr-webs-customer.des.wa.gov/home.html</a:t>
            </a:r>
            <a:r>
              <a:rPr lang="en-US" dirty="0"/>
              <a:t> </a:t>
            </a:r>
          </a:p>
          <a:p>
            <a:pPr marL="0" indent="0">
              <a:buNone/>
            </a:pPr>
            <a:endParaRPr lang="en-US" dirty="0"/>
          </a:p>
          <a:p>
            <a:pPr marL="457200" lvl="1" indent="0">
              <a:buNone/>
            </a:pPr>
            <a:endParaRPr lang="en-US" dirty="0"/>
          </a:p>
          <a:p>
            <a:endParaRPr lang="en-US" dirty="0"/>
          </a:p>
        </p:txBody>
      </p:sp>
      <p:sp>
        <p:nvSpPr>
          <p:cNvPr id="3" name="Title 2">
            <a:extLst>
              <a:ext uri="{FF2B5EF4-FFF2-40B4-BE49-F238E27FC236}">
                <a16:creationId xmlns:a16="http://schemas.microsoft.com/office/drawing/2014/main" id="{E2195876-5BFF-40DE-9010-41434AD78C3D}"/>
              </a:ext>
            </a:extLst>
          </p:cNvPr>
          <p:cNvSpPr>
            <a:spLocks noGrp="1"/>
          </p:cNvSpPr>
          <p:nvPr>
            <p:ph type="title"/>
          </p:nvPr>
        </p:nvSpPr>
        <p:spPr/>
        <p:txBody>
          <a:bodyPr/>
          <a:lstStyle/>
          <a:p>
            <a:r>
              <a:rPr lang="en-US" dirty="0">
                <a:solidFill>
                  <a:srgbClr val="0070C0"/>
                </a:solidFill>
              </a:rPr>
              <a:t>WEBS</a:t>
            </a:r>
          </a:p>
        </p:txBody>
      </p:sp>
      <p:pic>
        <p:nvPicPr>
          <p:cNvPr id="5" name="Picture 4">
            <a:extLst>
              <a:ext uri="{FF2B5EF4-FFF2-40B4-BE49-F238E27FC236}">
                <a16:creationId xmlns:a16="http://schemas.microsoft.com/office/drawing/2014/main" id="{4CAA92FE-1549-49C1-88B8-5CECA1879875}"/>
              </a:ext>
            </a:extLst>
          </p:cNvPr>
          <p:cNvPicPr>
            <a:picLocks noChangeAspect="1"/>
          </p:cNvPicPr>
          <p:nvPr/>
        </p:nvPicPr>
        <p:blipFill>
          <a:blip r:embed="rId4"/>
          <a:stretch>
            <a:fillRect/>
          </a:stretch>
        </p:blipFill>
        <p:spPr>
          <a:xfrm>
            <a:off x="1219200" y="3124200"/>
            <a:ext cx="4714875" cy="2762250"/>
          </a:xfrm>
          <a:prstGeom prst="rect">
            <a:avLst/>
          </a:prstGeom>
        </p:spPr>
      </p:pic>
    </p:spTree>
    <p:extLst>
      <p:ext uri="{BB962C8B-B14F-4D97-AF65-F5344CB8AC3E}">
        <p14:creationId xmlns:p14="http://schemas.microsoft.com/office/powerpoint/2010/main" val="4060859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BCB6FAA-53BD-4C11-941D-FD212A45065E}"/>
              </a:ext>
            </a:extLst>
          </p:cNvPr>
          <p:cNvPicPr>
            <a:picLocks noGrp="1" noChangeAspect="1"/>
          </p:cNvPicPr>
          <p:nvPr>
            <p:ph idx="1"/>
          </p:nvPr>
        </p:nvPicPr>
        <p:blipFill>
          <a:blip r:embed="rId3"/>
          <a:stretch>
            <a:fillRect/>
          </a:stretch>
        </p:blipFill>
        <p:spPr>
          <a:xfrm>
            <a:off x="1752600" y="2114702"/>
            <a:ext cx="5638800" cy="1457325"/>
          </a:xfrm>
        </p:spPr>
      </p:pic>
      <p:sp>
        <p:nvSpPr>
          <p:cNvPr id="3" name="Title 2">
            <a:extLst>
              <a:ext uri="{FF2B5EF4-FFF2-40B4-BE49-F238E27FC236}">
                <a16:creationId xmlns:a16="http://schemas.microsoft.com/office/drawing/2014/main" id="{63857DEB-C5D1-44CE-BF31-7205A84628C4}"/>
              </a:ext>
            </a:extLst>
          </p:cNvPr>
          <p:cNvSpPr>
            <a:spLocks noGrp="1"/>
          </p:cNvSpPr>
          <p:nvPr>
            <p:ph type="title"/>
          </p:nvPr>
        </p:nvSpPr>
        <p:spPr/>
        <p:txBody>
          <a:bodyPr/>
          <a:lstStyle/>
          <a:p>
            <a:r>
              <a:rPr lang="en-US" dirty="0">
                <a:solidFill>
                  <a:srgbClr val="0070C0"/>
                </a:solidFill>
              </a:rPr>
              <a:t>Step</a:t>
            </a:r>
            <a:r>
              <a:rPr lang="en-US" dirty="0"/>
              <a:t> </a:t>
            </a:r>
            <a:r>
              <a:rPr lang="en-US" dirty="0">
                <a:solidFill>
                  <a:srgbClr val="0070C0"/>
                </a:solidFill>
              </a:rPr>
              <a:t>1</a:t>
            </a:r>
            <a:endParaRPr lang="en-US" dirty="0"/>
          </a:p>
        </p:txBody>
      </p:sp>
    </p:spTree>
    <p:extLst>
      <p:ext uri="{BB962C8B-B14F-4D97-AF65-F5344CB8AC3E}">
        <p14:creationId xmlns:p14="http://schemas.microsoft.com/office/powerpoint/2010/main" val="3263307408"/>
      </p:ext>
    </p:extLst>
  </p:cSld>
  <p:clrMapOvr>
    <a:masterClrMapping/>
  </p:clrMapOvr>
</p:sld>
</file>

<file path=ppt/theme/theme1.xml><?xml version="1.0" encoding="utf-8"?>
<a:theme xmlns:a="http://schemas.openxmlformats.org/drawingml/2006/main" name="DES-PP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8B848503616A74292EA15D8ED0BAC5C" ma:contentTypeVersion="2" ma:contentTypeDescription="Create a new document." ma:contentTypeScope="" ma:versionID="74e93e715af496f365e52b1734e326f8">
  <xsd:schema xmlns:xsd="http://www.w3.org/2001/XMLSchema" xmlns:xs="http://www.w3.org/2001/XMLSchema" xmlns:p="http://schemas.microsoft.com/office/2006/metadata/properties" xmlns:ns1="http://schemas.microsoft.com/sharepoint/v3" xmlns:ns2="4f5804d5-49c0-4153-b9d4-3ac3acf566d3" targetNamespace="http://schemas.microsoft.com/office/2006/metadata/properties" ma:root="true" ma:fieldsID="a3e8e9eb7caebc7715859487e3817114" ns1:_="" ns2:_="">
    <xsd:import namespace="http://schemas.microsoft.com/sharepoint/v3"/>
    <xsd:import namespace="4f5804d5-49c0-4153-b9d4-3ac3acf566d3"/>
    <xsd:element name="properties">
      <xsd:complexType>
        <xsd:sequence>
          <xsd:element name="documentManagement">
            <xsd:complexType>
              <xsd:all>
                <xsd:element ref="ns1:PublishingStartDate" minOccurs="0"/>
                <xsd:element ref="ns1:PublishingExpirationDate" minOccurs="0"/>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f5804d5-49c0-4153-b9d4-3ac3acf566d3" elementFormDefault="qualified">
    <xsd:import namespace="http://schemas.microsoft.com/office/2006/documentManagement/types"/>
    <xsd:import namespace="http://schemas.microsoft.com/office/infopath/2007/PartnerControls"/>
    <xsd:element name="Category" ma:index="10" nillable="true" ma:displayName="Category" ma:format="Dropdown" ma:internalName="Category">
      <xsd:simpleType>
        <xsd:restriction base="dms:Choice">
          <xsd:enumeration value="Event Fliers"/>
          <xsd:enumeration value="Fact Sheets"/>
          <xsd:enumeration value="Form"/>
          <xsd:enumeration value="Policy"/>
          <xsd:enumeration value="Presentations"/>
          <xsd:enumeration value="Procedure"/>
          <xsd:enumeration value="Publication"/>
          <xsd:enumeration value="Template"/>
          <xsd:enumeration value="Get Help"/>
          <xsd:enumeration value="Other"/>
          <xsd:enumeration value="News"/>
          <xsd:enumeration value="Newsletters"/>
          <xsd:enumeration value="Tenant Bulletins"/>
          <xsd:enumeration value="CF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Category xmlns="4f5804d5-49c0-4153-b9d4-3ac3acf566d3">Template</Category>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5F5B747-C14C-49C7-92DF-4153A47C5F99}">
  <ds:schemaRefs>
    <ds:schemaRef ds:uri="http://schemas.microsoft.com/sharepoint/v3/contenttype/forms"/>
  </ds:schemaRefs>
</ds:datastoreItem>
</file>

<file path=customXml/itemProps2.xml><?xml version="1.0" encoding="utf-8"?>
<ds:datastoreItem xmlns:ds="http://schemas.openxmlformats.org/officeDocument/2006/customXml" ds:itemID="{2573A61B-CC4B-49A3-A090-9C4A2582CD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5804d5-49c0-4153-b9d4-3ac3acf566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CCE7D81-4E8A-47AC-BB6E-4D2F8F316D45}">
  <ds:schemaRefs>
    <ds:schemaRef ds:uri="http://schemas.microsoft.com/office/2006/documentManagement/types"/>
    <ds:schemaRef ds:uri="http://schemas.openxmlformats.org/package/2006/metadata/core-properties"/>
    <ds:schemaRef ds:uri="http://schemas.microsoft.com/sharepoint/v3"/>
    <ds:schemaRef ds:uri="http://schemas.microsoft.com/office/infopath/2007/PartnerControls"/>
    <ds:schemaRef ds:uri="http://purl.org/dc/elements/1.1/"/>
    <ds:schemaRef ds:uri="http://purl.org/dc/dcmitype/"/>
    <ds:schemaRef ds:uri="http://www.w3.org/XML/1998/namespace"/>
    <ds:schemaRef ds:uri="4f5804d5-49c0-4153-b9d4-3ac3acf566d3"/>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35356</TotalTime>
  <Words>2617</Words>
  <Application>Microsoft Office PowerPoint</Application>
  <PresentationFormat>On-screen Show (4:3)</PresentationFormat>
  <Paragraphs>250</Paragraphs>
  <Slides>25</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-apple-system</vt:lpstr>
      <vt:lpstr>Arial</vt:lpstr>
      <vt:lpstr>Calibri</vt:lpstr>
      <vt:lpstr>DES-PPT-Template</vt:lpstr>
      <vt:lpstr>Vehicle Maintenance and Repair Services (#15722)</vt:lpstr>
      <vt:lpstr>Agenda</vt:lpstr>
      <vt:lpstr>Introductions</vt:lpstr>
      <vt:lpstr>DES Contracting</vt:lpstr>
      <vt:lpstr>Scope</vt:lpstr>
      <vt:lpstr>What we are planning</vt:lpstr>
      <vt:lpstr>Solicitation Timeline</vt:lpstr>
      <vt:lpstr>WEBS</vt:lpstr>
      <vt:lpstr>Step 1</vt:lpstr>
      <vt:lpstr>PowerPoint Presentation</vt:lpstr>
      <vt:lpstr>Step 2</vt:lpstr>
      <vt:lpstr>Step 3</vt:lpstr>
      <vt:lpstr>Step 4</vt:lpstr>
      <vt:lpstr>Specific commodity codes</vt:lpstr>
      <vt:lpstr>Step 5</vt:lpstr>
      <vt:lpstr>We are here to help</vt:lpstr>
      <vt:lpstr>Resources: How to Prepare </vt:lpstr>
      <vt:lpstr>WA State Recognized Businesses</vt:lpstr>
      <vt:lpstr>Small Businesses</vt:lpstr>
      <vt:lpstr>Veteran Owned Businesses</vt:lpstr>
      <vt:lpstr>Minority and Women Owned Businesses</vt:lpstr>
      <vt:lpstr>Minority and Women Owned Businesses</vt:lpstr>
      <vt:lpstr>Benefits of Certification </vt:lpstr>
      <vt:lpstr>Requirement Resources</vt:lpstr>
      <vt:lpstr>Additional Resources:</vt:lpstr>
    </vt:vector>
  </TitlesOfParts>
  <Company>Department of Enterprise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 PowerPoint Template</dc:title>
  <dc:creator>jonp</dc:creator>
  <cp:lastModifiedBy>La Brayere, Alec (DES)</cp:lastModifiedBy>
  <cp:revision>327</cp:revision>
  <dcterms:created xsi:type="dcterms:W3CDTF">2012-07-19T21:11:51Z</dcterms:created>
  <dcterms:modified xsi:type="dcterms:W3CDTF">2023-01-14T00:07:03Z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0x01010058B848503616A74292EA15D8ED0BAC5C</vt:lpwstr>
  </property>
</Properties>
</file>